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modernComment_110_2E935968.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Lst>
  <p:sldIdLst>
    <p:sldId id="272" r:id="rId5"/>
    <p:sldId id="265" r:id="rId6"/>
    <p:sldId id="267" r:id="rId7"/>
    <p:sldId id="273" r:id="rId8"/>
    <p:sldId id="264" r:id="rId9"/>
    <p:sldId id="271" r:id="rId10"/>
    <p:sldId id="274" r:id="rId11"/>
    <p:sldId id="269" r:id="rId12"/>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19A2914-305C-992D-1EE2-00B54395BDC7}" name="Deisy Mireya Quevedo Fique" initials="DQ" userId="S::deisy.quevedo@innpulsacolombia.com::93e35722-7481-41a5-85a2-021bc4a2eb57" providerId="AD"/>
  <p188:author id="{87D57F15-A851-B394-35D7-33C15AF425F5}" name="Lina Maria Gomez Gonzalez" initials="LG" userId="S::linam.gomez@innpulsacolombia.com::8515da49-00fa-4a92-b901-1d53dbb9c91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3D7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05"/>
    <p:restoredTop sz="95976"/>
  </p:normalViewPr>
  <p:slideViewPr>
    <p:cSldViewPr snapToGrid="0">
      <p:cViewPr varScale="1">
        <p:scale>
          <a:sx n="51" d="100"/>
          <a:sy n="51" d="100"/>
        </p:scale>
        <p:origin x="1124"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microsoft.com/office/2018/10/relationships/authors" Target="authors.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omments/modernComment_110_2E935968.xml><?xml version="1.0" encoding="utf-8"?>
<p188:cmLst xmlns:a="http://schemas.openxmlformats.org/drawingml/2006/main" xmlns:r="http://schemas.openxmlformats.org/officeDocument/2006/relationships" xmlns:p188="http://schemas.microsoft.com/office/powerpoint/2018/8/main">
  <p188:cm id="{01E388FB-D9E7-44FC-8B17-3B6F4187F590}" authorId="{87D57F15-A851-B394-35D7-33C15AF425F5}" created="2025-10-16T19:07:49.285">
    <ac:txMkLst xmlns:ac="http://schemas.microsoft.com/office/drawing/2013/main/command">
      <pc:docMk xmlns:pc="http://schemas.microsoft.com/office/powerpoint/2013/main/command"/>
      <pc:sldMk xmlns:pc="http://schemas.microsoft.com/office/powerpoint/2013/main/command" cId="781408616" sldId="272"/>
      <ac:spMk id="11" creationId="{B5F0D934-902A-3DE1-0A97-0B84553CB91A}"/>
      <ac:txMk cp="182" len="94">
        <ac:context len="279" hash="155652142"/>
      </ac:txMk>
    </ac:txMkLst>
    <p188:pos x="6169918" y="1804840"/>
    <p188:replyLst>
      <p188:reply id="{ADD545F1-AA45-4571-B4C9-0A22D59CFEA6}" authorId="{219A2914-305C-992D-1EE2-00B54395BDC7}" created="2025-10-16T19:20:43.511">
        <p188:txBody>
          <a:bodyPr/>
          <a:lstStyle/>
          <a:p>
            <a:r>
              <a:rPr lang="es-CO"/>
              <a:t>De acuerdo. Ajustado</a:t>
            </a:r>
          </a:p>
        </p188:txBody>
      </p188:reply>
    </p188:replyLst>
    <p188:txBody>
      <a:bodyPr/>
      <a:lstStyle/>
      <a:p>
        <a:r>
          <a:rPr lang="es-MX"/>
          <a:t>Se incluyó la mención al departamento. Adicionalmente me surge una duda ¿esta convocatoria no aplica para UP ubicadas en Duitama siendo el lugar donde se encuentra el ZASCA?</a:t>
        </a:r>
      </a:p>
    </p188:txBody>
  </p188:cm>
</p188: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s-MX"/>
              <a:t>Haz clic para modificar el estilo de título del patrón</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s-MX"/>
              <a:t>Haz clic para editar el estilo de subtítulo del patrón</a:t>
            </a:r>
            <a:endParaRPr lang="en-US" dirty="0"/>
          </a:p>
        </p:txBody>
      </p:sp>
      <p:sp>
        <p:nvSpPr>
          <p:cNvPr id="4" name="Date Placeholder 3"/>
          <p:cNvSpPr>
            <a:spLocks noGrp="1"/>
          </p:cNvSpPr>
          <p:nvPr>
            <p:ph type="dt" sz="half" idx="10"/>
          </p:nvPr>
        </p:nvSpPr>
        <p:spPr/>
        <p:txBody>
          <a:bodyPr/>
          <a:lstStyle/>
          <a:p>
            <a:fld id="{511939E9-9ECA-C040-BC98-0048D9FC13CE}" type="datetimeFigureOut">
              <a:rPr lang="es-CO" smtClean="0"/>
              <a:t>16/10/2025</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420D661F-9D02-454D-B594-C60AF55B8C1F}" type="slidenum">
              <a:rPr lang="es-CO" smtClean="0"/>
              <a:t>‹Nº›</a:t>
            </a:fld>
            <a:endParaRPr lang="es-CO" dirty="0"/>
          </a:p>
        </p:txBody>
      </p:sp>
    </p:spTree>
    <p:extLst>
      <p:ext uri="{BB962C8B-B14F-4D97-AF65-F5344CB8AC3E}">
        <p14:creationId xmlns:p14="http://schemas.microsoft.com/office/powerpoint/2010/main" val="28222631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fld id="{511939E9-9ECA-C040-BC98-0048D9FC13CE}" type="datetimeFigureOut">
              <a:rPr lang="es-CO" smtClean="0"/>
              <a:t>16/10/2025</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420D661F-9D02-454D-B594-C60AF55B8C1F}" type="slidenum">
              <a:rPr lang="es-CO" smtClean="0"/>
              <a:t>‹Nº›</a:t>
            </a:fld>
            <a:endParaRPr lang="es-CO" dirty="0"/>
          </a:p>
        </p:txBody>
      </p:sp>
    </p:spTree>
    <p:extLst>
      <p:ext uri="{BB962C8B-B14F-4D97-AF65-F5344CB8AC3E}">
        <p14:creationId xmlns:p14="http://schemas.microsoft.com/office/powerpoint/2010/main" val="332887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s-MX"/>
              <a:t>Haz clic para modificar el estilo de título del patrón</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fld id="{511939E9-9ECA-C040-BC98-0048D9FC13CE}" type="datetimeFigureOut">
              <a:rPr lang="es-CO" smtClean="0"/>
              <a:t>16/10/2025</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420D661F-9D02-454D-B594-C60AF55B8C1F}" type="slidenum">
              <a:rPr lang="es-CO" smtClean="0"/>
              <a:t>‹Nº›</a:t>
            </a:fld>
            <a:endParaRPr lang="es-CO" dirty="0"/>
          </a:p>
        </p:txBody>
      </p:sp>
    </p:spTree>
    <p:extLst>
      <p:ext uri="{BB962C8B-B14F-4D97-AF65-F5344CB8AC3E}">
        <p14:creationId xmlns:p14="http://schemas.microsoft.com/office/powerpoint/2010/main" val="1489580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Content Placeholder 2"/>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fld id="{511939E9-9ECA-C040-BC98-0048D9FC13CE}" type="datetimeFigureOut">
              <a:rPr lang="es-CO" smtClean="0"/>
              <a:t>16/10/2025</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420D661F-9D02-454D-B594-C60AF55B8C1F}" type="slidenum">
              <a:rPr lang="es-CO" smtClean="0"/>
              <a:t>‹Nº›</a:t>
            </a:fld>
            <a:endParaRPr lang="es-CO" dirty="0"/>
          </a:p>
        </p:txBody>
      </p:sp>
    </p:spTree>
    <p:extLst>
      <p:ext uri="{BB962C8B-B14F-4D97-AF65-F5344CB8AC3E}">
        <p14:creationId xmlns:p14="http://schemas.microsoft.com/office/powerpoint/2010/main" val="2474172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s-MX"/>
              <a:t>Haz clic para modificar el estilo de título del patrón</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tint val="82000"/>
                  </a:schemeClr>
                </a:solidFill>
              </a:defRPr>
            </a:lvl1pPr>
            <a:lvl2pPr marL="388620" indent="0">
              <a:buNone/>
              <a:defRPr sz="1700">
                <a:solidFill>
                  <a:schemeClr val="tx1">
                    <a:tint val="82000"/>
                  </a:schemeClr>
                </a:solidFill>
              </a:defRPr>
            </a:lvl2pPr>
            <a:lvl3pPr marL="777240" indent="0">
              <a:buNone/>
              <a:defRPr sz="1530">
                <a:solidFill>
                  <a:schemeClr val="tx1">
                    <a:tint val="82000"/>
                  </a:schemeClr>
                </a:solidFill>
              </a:defRPr>
            </a:lvl3pPr>
            <a:lvl4pPr marL="1165860" indent="0">
              <a:buNone/>
              <a:defRPr sz="1360">
                <a:solidFill>
                  <a:schemeClr val="tx1">
                    <a:tint val="82000"/>
                  </a:schemeClr>
                </a:solidFill>
              </a:defRPr>
            </a:lvl4pPr>
            <a:lvl5pPr marL="1554480" indent="0">
              <a:buNone/>
              <a:defRPr sz="1360">
                <a:solidFill>
                  <a:schemeClr val="tx1">
                    <a:tint val="82000"/>
                  </a:schemeClr>
                </a:solidFill>
              </a:defRPr>
            </a:lvl5pPr>
            <a:lvl6pPr marL="1943100" indent="0">
              <a:buNone/>
              <a:defRPr sz="1360">
                <a:solidFill>
                  <a:schemeClr val="tx1">
                    <a:tint val="82000"/>
                  </a:schemeClr>
                </a:solidFill>
              </a:defRPr>
            </a:lvl6pPr>
            <a:lvl7pPr marL="2331720" indent="0">
              <a:buNone/>
              <a:defRPr sz="1360">
                <a:solidFill>
                  <a:schemeClr val="tx1">
                    <a:tint val="82000"/>
                  </a:schemeClr>
                </a:solidFill>
              </a:defRPr>
            </a:lvl7pPr>
            <a:lvl8pPr marL="2720340" indent="0">
              <a:buNone/>
              <a:defRPr sz="1360">
                <a:solidFill>
                  <a:schemeClr val="tx1">
                    <a:tint val="82000"/>
                  </a:schemeClr>
                </a:solidFill>
              </a:defRPr>
            </a:lvl8pPr>
            <a:lvl9pPr marL="3108960" indent="0">
              <a:buNone/>
              <a:defRPr sz="1360">
                <a:solidFill>
                  <a:schemeClr val="tx1">
                    <a:tint val="82000"/>
                  </a:schemeClr>
                </a:solidFill>
              </a:defRPr>
            </a:lvl9pPr>
          </a:lstStyle>
          <a:p>
            <a:pPr lvl="0"/>
            <a:r>
              <a:rPr lang="es-MX"/>
              <a:t>Haga clic para modificar los estilos de texto del patrón</a:t>
            </a:r>
          </a:p>
        </p:txBody>
      </p:sp>
      <p:sp>
        <p:nvSpPr>
          <p:cNvPr id="4" name="Date Placeholder 3"/>
          <p:cNvSpPr>
            <a:spLocks noGrp="1"/>
          </p:cNvSpPr>
          <p:nvPr>
            <p:ph type="dt" sz="half" idx="10"/>
          </p:nvPr>
        </p:nvSpPr>
        <p:spPr/>
        <p:txBody>
          <a:bodyPr/>
          <a:lstStyle/>
          <a:p>
            <a:fld id="{511939E9-9ECA-C040-BC98-0048D9FC13CE}" type="datetimeFigureOut">
              <a:rPr lang="es-CO" smtClean="0"/>
              <a:t>16/10/2025</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420D661F-9D02-454D-B594-C60AF55B8C1F}" type="slidenum">
              <a:rPr lang="es-CO" smtClean="0"/>
              <a:t>‹Nº›</a:t>
            </a:fld>
            <a:endParaRPr lang="es-CO" dirty="0"/>
          </a:p>
        </p:txBody>
      </p:sp>
    </p:spTree>
    <p:extLst>
      <p:ext uri="{BB962C8B-B14F-4D97-AF65-F5344CB8AC3E}">
        <p14:creationId xmlns:p14="http://schemas.microsoft.com/office/powerpoint/2010/main" val="38218951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5" name="Date Placeholder 4"/>
          <p:cNvSpPr>
            <a:spLocks noGrp="1"/>
          </p:cNvSpPr>
          <p:nvPr>
            <p:ph type="dt" sz="half" idx="10"/>
          </p:nvPr>
        </p:nvSpPr>
        <p:spPr/>
        <p:txBody>
          <a:bodyPr/>
          <a:lstStyle/>
          <a:p>
            <a:fld id="{511939E9-9ECA-C040-BC98-0048D9FC13CE}" type="datetimeFigureOut">
              <a:rPr lang="es-CO" smtClean="0"/>
              <a:t>16/10/2025</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420D661F-9D02-454D-B594-C60AF55B8C1F}" type="slidenum">
              <a:rPr lang="es-CO" smtClean="0"/>
              <a:t>‹Nº›</a:t>
            </a:fld>
            <a:endParaRPr lang="es-CO" dirty="0"/>
          </a:p>
        </p:txBody>
      </p:sp>
    </p:spTree>
    <p:extLst>
      <p:ext uri="{BB962C8B-B14F-4D97-AF65-F5344CB8AC3E}">
        <p14:creationId xmlns:p14="http://schemas.microsoft.com/office/powerpoint/2010/main" val="41435003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s-MX"/>
              <a:t>Haz clic para modificar el estilo de título del patrón</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s-MX"/>
              <a:t>Haga clic para modificar los estilos de texto del patrón</a:t>
            </a:r>
          </a:p>
        </p:txBody>
      </p:sp>
      <p:sp>
        <p:nvSpPr>
          <p:cNvPr id="4" name="Content Placeholder 3"/>
          <p:cNvSpPr>
            <a:spLocks noGrp="1"/>
          </p:cNvSpPr>
          <p:nvPr>
            <p:ph sz="half" idx="2"/>
          </p:nvPr>
        </p:nvSpPr>
        <p:spPr>
          <a:xfrm>
            <a:off x="535366" y="3674110"/>
            <a:ext cx="3288089" cy="5404062"/>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s-MX"/>
              <a:t>Haga clic para modificar los estilos de texto del patrón</a:t>
            </a:r>
          </a:p>
        </p:txBody>
      </p:sp>
      <p:sp>
        <p:nvSpPr>
          <p:cNvPr id="6" name="Content Placeholder 5"/>
          <p:cNvSpPr>
            <a:spLocks noGrp="1"/>
          </p:cNvSpPr>
          <p:nvPr>
            <p:ph sz="quarter" idx="4"/>
          </p:nvPr>
        </p:nvSpPr>
        <p:spPr>
          <a:xfrm>
            <a:off x="3934778" y="3674110"/>
            <a:ext cx="3304282" cy="5404062"/>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7" name="Date Placeholder 6"/>
          <p:cNvSpPr>
            <a:spLocks noGrp="1"/>
          </p:cNvSpPr>
          <p:nvPr>
            <p:ph type="dt" sz="half" idx="10"/>
          </p:nvPr>
        </p:nvSpPr>
        <p:spPr/>
        <p:txBody>
          <a:bodyPr/>
          <a:lstStyle/>
          <a:p>
            <a:fld id="{511939E9-9ECA-C040-BC98-0048D9FC13CE}" type="datetimeFigureOut">
              <a:rPr lang="es-CO" smtClean="0"/>
              <a:t>16/10/2025</a:t>
            </a:fld>
            <a:endParaRPr lang="es-CO" dirty="0"/>
          </a:p>
        </p:txBody>
      </p:sp>
      <p:sp>
        <p:nvSpPr>
          <p:cNvPr id="8" name="Footer Placeholder 7"/>
          <p:cNvSpPr>
            <a:spLocks noGrp="1"/>
          </p:cNvSpPr>
          <p:nvPr>
            <p:ph type="ftr" sz="quarter" idx="11"/>
          </p:nvPr>
        </p:nvSpPr>
        <p:spPr/>
        <p:txBody>
          <a:bodyPr/>
          <a:lstStyle/>
          <a:p>
            <a:endParaRPr lang="es-CO" dirty="0"/>
          </a:p>
        </p:txBody>
      </p:sp>
      <p:sp>
        <p:nvSpPr>
          <p:cNvPr id="9" name="Slide Number Placeholder 8"/>
          <p:cNvSpPr>
            <a:spLocks noGrp="1"/>
          </p:cNvSpPr>
          <p:nvPr>
            <p:ph type="sldNum" sz="quarter" idx="12"/>
          </p:nvPr>
        </p:nvSpPr>
        <p:spPr/>
        <p:txBody>
          <a:bodyPr/>
          <a:lstStyle/>
          <a:p>
            <a:fld id="{420D661F-9D02-454D-B594-C60AF55B8C1F}" type="slidenum">
              <a:rPr lang="es-CO" smtClean="0"/>
              <a:t>‹Nº›</a:t>
            </a:fld>
            <a:endParaRPr lang="es-CO" dirty="0"/>
          </a:p>
        </p:txBody>
      </p:sp>
    </p:spTree>
    <p:extLst>
      <p:ext uri="{BB962C8B-B14F-4D97-AF65-F5344CB8AC3E}">
        <p14:creationId xmlns:p14="http://schemas.microsoft.com/office/powerpoint/2010/main" val="913083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Date Placeholder 2"/>
          <p:cNvSpPr>
            <a:spLocks noGrp="1"/>
          </p:cNvSpPr>
          <p:nvPr>
            <p:ph type="dt" sz="half" idx="10"/>
          </p:nvPr>
        </p:nvSpPr>
        <p:spPr/>
        <p:txBody>
          <a:bodyPr/>
          <a:lstStyle/>
          <a:p>
            <a:fld id="{511939E9-9ECA-C040-BC98-0048D9FC13CE}" type="datetimeFigureOut">
              <a:rPr lang="es-CO" smtClean="0"/>
              <a:t>16/10/2025</a:t>
            </a:fld>
            <a:endParaRPr lang="es-CO" dirty="0"/>
          </a:p>
        </p:txBody>
      </p:sp>
      <p:sp>
        <p:nvSpPr>
          <p:cNvPr id="4" name="Footer Placeholder 3"/>
          <p:cNvSpPr>
            <a:spLocks noGrp="1"/>
          </p:cNvSpPr>
          <p:nvPr>
            <p:ph type="ftr" sz="quarter" idx="11"/>
          </p:nvPr>
        </p:nvSpPr>
        <p:spPr/>
        <p:txBody>
          <a:bodyPr/>
          <a:lstStyle/>
          <a:p>
            <a:endParaRPr lang="es-CO" dirty="0"/>
          </a:p>
        </p:txBody>
      </p:sp>
      <p:sp>
        <p:nvSpPr>
          <p:cNvPr id="5" name="Slide Number Placeholder 4"/>
          <p:cNvSpPr>
            <a:spLocks noGrp="1"/>
          </p:cNvSpPr>
          <p:nvPr>
            <p:ph type="sldNum" sz="quarter" idx="12"/>
          </p:nvPr>
        </p:nvSpPr>
        <p:spPr/>
        <p:txBody>
          <a:bodyPr/>
          <a:lstStyle/>
          <a:p>
            <a:fld id="{420D661F-9D02-454D-B594-C60AF55B8C1F}" type="slidenum">
              <a:rPr lang="es-CO" smtClean="0"/>
              <a:t>‹Nº›</a:t>
            </a:fld>
            <a:endParaRPr lang="es-CO" dirty="0"/>
          </a:p>
        </p:txBody>
      </p:sp>
    </p:spTree>
    <p:extLst>
      <p:ext uri="{BB962C8B-B14F-4D97-AF65-F5344CB8AC3E}">
        <p14:creationId xmlns:p14="http://schemas.microsoft.com/office/powerpoint/2010/main" val="3555564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1939E9-9ECA-C040-BC98-0048D9FC13CE}" type="datetimeFigureOut">
              <a:rPr lang="es-CO" smtClean="0"/>
              <a:t>16/10/2025</a:t>
            </a:fld>
            <a:endParaRPr lang="es-CO" dirty="0"/>
          </a:p>
        </p:txBody>
      </p:sp>
      <p:sp>
        <p:nvSpPr>
          <p:cNvPr id="3" name="Footer Placeholder 2"/>
          <p:cNvSpPr>
            <a:spLocks noGrp="1"/>
          </p:cNvSpPr>
          <p:nvPr>
            <p:ph type="ftr" sz="quarter" idx="11"/>
          </p:nvPr>
        </p:nvSpPr>
        <p:spPr/>
        <p:txBody>
          <a:bodyPr/>
          <a:lstStyle/>
          <a:p>
            <a:endParaRPr lang="es-CO" dirty="0"/>
          </a:p>
        </p:txBody>
      </p:sp>
      <p:sp>
        <p:nvSpPr>
          <p:cNvPr id="4" name="Slide Number Placeholder 3"/>
          <p:cNvSpPr>
            <a:spLocks noGrp="1"/>
          </p:cNvSpPr>
          <p:nvPr>
            <p:ph type="sldNum" sz="quarter" idx="12"/>
          </p:nvPr>
        </p:nvSpPr>
        <p:spPr/>
        <p:txBody>
          <a:bodyPr/>
          <a:lstStyle/>
          <a:p>
            <a:fld id="{420D661F-9D02-454D-B594-C60AF55B8C1F}" type="slidenum">
              <a:rPr lang="es-CO" smtClean="0"/>
              <a:t>‹Nº›</a:t>
            </a:fld>
            <a:endParaRPr lang="es-CO" dirty="0"/>
          </a:p>
        </p:txBody>
      </p:sp>
    </p:spTree>
    <p:extLst>
      <p:ext uri="{BB962C8B-B14F-4D97-AF65-F5344CB8AC3E}">
        <p14:creationId xmlns:p14="http://schemas.microsoft.com/office/powerpoint/2010/main" val="916531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s-MX"/>
              <a:t>Haz clic para modificar el estilo de título del patrón</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s-MX"/>
              <a:t>Haga clic para modificar los estilos de texto del patrón</a:t>
            </a:r>
          </a:p>
        </p:txBody>
      </p:sp>
      <p:sp>
        <p:nvSpPr>
          <p:cNvPr id="5" name="Date Placeholder 4"/>
          <p:cNvSpPr>
            <a:spLocks noGrp="1"/>
          </p:cNvSpPr>
          <p:nvPr>
            <p:ph type="dt" sz="half" idx="10"/>
          </p:nvPr>
        </p:nvSpPr>
        <p:spPr/>
        <p:txBody>
          <a:bodyPr/>
          <a:lstStyle/>
          <a:p>
            <a:fld id="{511939E9-9ECA-C040-BC98-0048D9FC13CE}" type="datetimeFigureOut">
              <a:rPr lang="es-CO" smtClean="0"/>
              <a:t>16/10/2025</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420D661F-9D02-454D-B594-C60AF55B8C1F}" type="slidenum">
              <a:rPr lang="es-CO" smtClean="0"/>
              <a:t>‹Nº›</a:t>
            </a:fld>
            <a:endParaRPr lang="es-CO" dirty="0"/>
          </a:p>
        </p:txBody>
      </p:sp>
    </p:spTree>
    <p:extLst>
      <p:ext uri="{BB962C8B-B14F-4D97-AF65-F5344CB8AC3E}">
        <p14:creationId xmlns:p14="http://schemas.microsoft.com/office/powerpoint/2010/main" val="10893511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s-MX"/>
              <a:t>Haz clic para modificar el estilo de título del patrón</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s-MX" dirty="0"/>
              <a:t>Haz clic en el icono para agregar una imagen</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s-MX"/>
              <a:t>Haga clic para modificar los estilos de texto del patrón</a:t>
            </a:r>
          </a:p>
        </p:txBody>
      </p:sp>
      <p:sp>
        <p:nvSpPr>
          <p:cNvPr id="5" name="Date Placeholder 4"/>
          <p:cNvSpPr>
            <a:spLocks noGrp="1"/>
          </p:cNvSpPr>
          <p:nvPr>
            <p:ph type="dt" sz="half" idx="10"/>
          </p:nvPr>
        </p:nvSpPr>
        <p:spPr/>
        <p:txBody>
          <a:bodyPr/>
          <a:lstStyle/>
          <a:p>
            <a:fld id="{511939E9-9ECA-C040-BC98-0048D9FC13CE}" type="datetimeFigureOut">
              <a:rPr lang="es-CO" smtClean="0"/>
              <a:t>16/10/2025</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420D661F-9D02-454D-B594-C60AF55B8C1F}" type="slidenum">
              <a:rPr lang="es-CO" smtClean="0"/>
              <a:t>‹Nº›</a:t>
            </a:fld>
            <a:endParaRPr lang="es-CO" dirty="0"/>
          </a:p>
        </p:txBody>
      </p:sp>
    </p:spTree>
    <p:extLst>
      <p:ext uri="{BB962C8B-B14F-4D97-AF65-F5344CB8AC3E}">
        <p14:creationId xmlns:p14="http://schemas.microsoft.com/office/powerpoint/2010/main" val="21830039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s-MX"/>
              <a:t>Haz clic para modificar el estilo de título del patrón</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82000"/>
                  </a:schemeClr>
                </a:solidFill>
              </a:defRPr>
            </a:lvl1pPr>
          </a:lstStyle>
          <a:p>
            <a:fld id="{511939E9-9ECA-C040-BC98-0048D9FC13CE}" type="datetimeFigureOut">
              <a:rPr lang="es-CO" smtClean="0"/>
              <a:t>16/10/2025</a:t>
            </a:fld>
            <a:endParaRPr lang="es-CO" dirty="0"/>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82000"/>
                  </a:schemeClr>
                </a:solidFill>
              </a:defRPr>
            </a:lvl1pPr>
          </a:lstStyle>
          <a:p>
            <a:endParaRPr lang="es-CO" dirty="0"/>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82000"/>
                  </a:schemeClr>
                </a:solidFill>
              </a:defRPr>
            </a:lvl1pPr>
          </a:lstStyle>
          <a:p>
            <a:fld id="{420D661F-9D02-454D-B594-C60AF55B8C1F}" type="slidenum">
              <a:rPr lang="es-CO" smtClean="0"/>
              <a:t>‹Nº›</a:t>
            </a:fld>
            <a:endParaRPr lang="es-CO" dirty="0"/>
          </a:p>
        </p:txBody>
      </p:sp>
    </p:spTree>
    <p:extLst>
      <p:ext uri="{BB962C8B-B14F-4D97-AF65-F5344CB8AC3E}">
        <p14:creationId xmlns:p14="http://schemas.microsoft.com/office/powerpoint/2010/main" val="350857989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microsoft.com/office/2018/10/relationships/comments" Target="../comments/modernComment_110_2E935968.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www.innpulsacolombia.com/" TargetMode="External"/><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hyperlink" Target="http://www.innpulsacolombia.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04D4C5ED-145B-4023-65D5-D27B4E38E831}"/>
              </a:ext>
            </a:extLst>
          </p:cNvPr>
          <p:cNvPicPr>
            <a:picLocks noChangeAspect="1"/>
          </p:cNvPicPr>
          <p:nvPr/>
        </p:nvPicPr>
        <p:blipFill>
          <a:blip r:embed="rId3"/>
          <a:stretch>
            <a:fillRect/>
          </a:stretch>
        </p:blipFill>
        <p:spPr>
          <a:xfrm>
            <a:off x="0" y="0"/>
            <a:ext cx="7772400" cy="10058400"/>
          </a:xfrm>
          <a:prstGeom prst="rect">
            <a:avLst/>
          </a:prstGeom>
        </p:spPr>
      </p:pic>
      <p:pic>
        <p:nvPicPr>
          <p:cNvPr id="6" name="Imagen 5">
            <a:extLst>
              <a:ext uri="{FF2B5EF4-FFF2-40B4-BE49-F238E27FC236}">
                <a16:creationId xmlns:a16="http://schemas.microsoft.com/office/drawing/2014/main" id="{D0F4AD5C-36DC-630D-0F69-48121B2D8EA5}"/>
              </a:ext>
            </a:extLst>
          </p:cNvPr>
          <p:cNvPicPr>
            <a:picLocks noChangeAspect="1"/>
          </p:cNvPicPr>
          <p:nvPr/>
        </p:nvPicPr>
        <p:blipFill>
          <a:blip r:embed="rId4"/>
          <a:stretch>
            <a:fillRect/>
          </a:stretch>
        </p:blipFill>
        <p:spPr>
          <a:xfrm>
            <a:off x="526060" y="4332290"/>
            <a:ext cx="4860849" cy="1879528"/>
          </a:xfrm>
          <a:prstGeom prst="rect">
            <a:avLst/>
          </a:prstGeom>
          <a:effectLst>
            <a:outerShdw blurRad="195143" sx="98000" sy="98000" algn="ctr" rotWithShape="0">
              <a:prstClr val="black">
                <a:alpha val="67056"/>
              </a:prstClr>
            </a:outerShdw>
          </a:effectLst>
        </p:spPr>
      </p:pic>
      <p:pic>
        <p:nvPicPr>
          <p:cNvPr id="7" name="Imagen 6">
            <a:extLst>
              <a:ext uri="{FF2B5EF4-FFF2-40B4-BE49-F238E27FC236}">
                <a16:creationId xmlns:a16="http://schemas.microsoft.com/office/drawing/2014/main" id="{B2CAFCE8-BC4B-C816-A214-F8F3A663FB4D}"/>
              </a:ext>
            </a:extLst>
          </p:cNvPr>
          <p:cNvPicPr>
            <a:picLocks noChangeAspect="1"/>
          </p:cNvPicPr>
          <p:nvPr/>
        </p:nvPicPr>
        <p:blipFill>
          <a:blip r:embed="rId5"/>
          <a:stretch>
            <a:fillRect/>
          </a:stretch>
        </p:blipFill>
        <p:spPr>
          <a:xfrm>
            <a:off x="4234599" y="8820614"/>
            <a:ext cx="3023468" cy="812305"/>
          </a:xfrm>
          <a:prstGeom prst="rect">
            <a:avLst/>
          </a:prstGeom>
        </p:spPr>
      </p:pic>
      <p:sp>
        <p:nvSpPr>
          <p:cNvPr id="11" name="CuadroTexto 10">
            <a:extLst>
              <a:ext uri="{FF2B5EF4-FFF2-40B4-BE49-F238E27FC236}">
                <a16:creationId xmlns:a16="http://schemas.microsoft.com/office/drawing/2014/main" id="{B5F0D934-902A-3DE1-0A97-0B84553CB91A}"/>
              </a:ext>
            </a:extLst>
          </p:cNvPr>
          <p:cNvSpPr txBox="1"/>
          <p:nvPr/>
        </p:nvSpPr>
        <p:spPr>
          <a:xfrm>
            <a:off x="468877" y="6211818"/>
            <a:ext cx="6169918" cy="2554545"/>
          </a:xfrm>
          <a:prstGeom prst="rect">
            <a:avLst/>
          </a:prstGeom>
          <a:noFill/>
        </p:spPr>
        <p:txBody>
          <a:bodyPr wrap="square">
            <a:spAutoFit/>
          </a:bodyPr>
          <a:lstStyle/>
          <a:p>
            <a:r>
              <a:rPr lang="es-CO" sz="2400" b="1" dirty="0">
                <a:solidFill>
                  <a:schemeClr val="bg1"/>
                </a:solidFill>
                <a:latin typeface="Verdana" panose="020B0604030504040204" pitchFamily="34" charset="0"/>
                <a:ea typeface="Verdana" panose="020B0604030504040204" pitchFamily="34" charset="0"/>
                <a:cs typeface="Verdana" panose="020B0604030504040204" pitchFamily="34" charset="0"/>
              </a:rPr>
              <a:t>ZASCA Agroindustria </a:t>
            </a:r>
          </a:p>
          <a:p>
            <a:r>
              <a:rPr lang="es-CO" sz="2400" b="1" dirty="0">
                <a:solidFill>
                  <a:schemeClr val="bg1"/>
                </a:solidFill>
                <a:latin typeface="Verdana" panose="020B0604030504040204" pitchFamily="34" charset="0"/>
                <a:ea typeface="Verdana" panose="020B0604030504040204" pitchFamily="34" charset="0"/>
                <a:cs typeface="Verdana" panose="020B0604030504040204" pitchFamily="34" charset="0"/>
              </a:rPr>
              <a:t>Duitama|Cárnicos|Cohorte 4</a:t>
            </a:r>
          </a:p>
          <a:p>
            <a:endParaRPr lang="es-CO" sz="16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es-CO" sz="1600" b="1" dirty="0">
                <a:solidFill>
                  <a:schemeClr val="bg1"/>
                </a:solidFill>
                <a:latin typeface="Verdana" panose="020B0604030504040204" pitchFamily="34" charset="0"/>
                <a:ea typeface="Verdana" panose="020B0604030504040204" pitchFamily="34" charset="0"/>
                <a:cs typeface="Verdana" panose="020B0604030504040204" pitchFamily="34" charset="0"/>
              </a:rPr>
              <a:t>Buscamos vincular 40 MiPymes y/o Unidades</a:t>
            </a:r>
          </a:p>
          <a:p>
            <a:r>
              <a:rPr lang="es-CO" sz="1600" b="1" dirty="0">
                <a:solidFill>
                  <a:schemeClr val="bg1"/>
                </a:solidFill>
                <a:latin typeface="Verdana" panose="020B0604030504040204" pitchFamily="34" charset="0"/>
                <a:ea typeface="Verdana" panose="020B0604030504040204" pitchFamily="34" charset="0"/>
                <a:cs typeface="Verdana" panose="020B0604030504040204" pitchFamily="34" charset="0"/>
              </a:rPr>
              <a:t>Productivas </a:t>
            </a:r>
            <a:r>
              <a:rPr lang="es-MX" sz="1600" b="1" dirty="0">
                <a:solidFill>
                  <a:schemeClr val="bg1"/>
                </a:solidFill>
                <a:latin typeface="Verdana" panose="020B0604030504040204" pitchFamily="34" charset="0"/>
                <a:ea typeface="Verdana" panose="020B0604030504040204" pitchFamily="34" charset="0"/>
                <a:cs typeface="Verdana" panose="020B0604030504040204" pitchFamily="34" charset="0"/>
              </a:rPr>
              <a:t>pertenecientes al sector de la agroindustria de cárnicos</a:t>
            </a:r>
            <a:r>
              <a:rPr lang="es-MX" sz="1600" b="1" dirty="0">
                <a:solidFill>
                  <a:schemeClr val="bg1"/>
                </a:solidFill>
                <a:latin typeface="Verdana" panose="020B0604030504040204" pitchFamily="34" charset="0"/>
                <a:ea typeface="Verdana" panose="020B0604030504040204" pitchFamily="34" charset="0"/>
              </a:rPr>
              <a:t>, ubicados en Duitama, Santa Rosa de Viterbo, Paipa, Cerinza, Belén, Paipa y </a:t>
            </a:r>
            <a:r>
              <a:rPr lang="es-MX" sz="1600" b="1" dirty="0" err="1">
                <a:solidFill>
                  <a:schemeClr val="bg1"/>
                </a:solidFill>
                <a:latin typeface="Verdana" panose="020B0604030504040204" pitchFamily="34" charset="0"/>
                <a:ea typeface="Verdana" panose="020B0604030504040204" pitchFamily="34" charset="0"/>
              </a:rPr>
              <a:t>Sotaquirá</a:t>
            </a:r>
            <a:r>
              <a:rPr lang="es-MX" sz="1600" b="1" dirty="0">
                <a:solidFill>
                  <a:schemeClr val="bg1"/>
                </a:solidFill>
                <a:latin typeface="Verdana" panose="020B0604030504040204" pitchFamily="34" charset="0"/>
                <a:ea typeface="Verdana" panose="020B0604030504040204" pitchFamily="34" charset="0"/>
              </a:rPr>
              <a:t>, en el departamento de Boyacá.</a:t>
            </a:r>
            <a:endParaRPr lang="es-CO" dirty="0"/>
          </a:p>
          <a:p>
            <a:r>
              <a:rPr lang="es-MX" sz="1600" b="1" dirty="0">
                <a:solidFill>
                  <a:schemeClr val="bg1"/>
                </a:solidFill>
                <a:latin typeface="Verdana" panose="020B0604030504040204" pitchFamily="34" charset="0"/>
                <a:ea typeface="Verdana" panose="020B0604030504040204" pitchFamily="34" charset="0"/>
              </a:rPr>
              <a:t> </a:t>
            </a:r>
            <a:endParaRPr lang="es-CO" sz="16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781408616"/>
      </p:ext>
    </p:extLst>
  </p:cSld>
  <p:clrMapOvr>
    <a:masterClrMapping/>
  </p:clrMapOvr>
  <p:extLst>
    <p:ext uri="{6950BFC3-D8DA-4A85-94F7-54DA5524770B}">
      <p188:commentRel xmlns:p188="http://schemas.microsoft.com/office/powerpoint/2018/8/main" r:id="rId2"/>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D5787A-18CE-78B8-6201-F29C2231D676}"/>
            </a:ext>
          </a:extLst>
        </p:cNvPr>
        <p:cNvGrpSpPr/>
        <p:nvPr/>
      </p:nvGrpSpPr>
      <p:grpSpPr>
        <a:xfrm>
          <a:off x="0" y="0"/>
          <a:ext cx="0" cy="0"/>
          <a:chOff x="0" y="0"/>
          <a:chExt cx="0" cy="0"/>
        </a:xfrm>
      </p:grpSpPr>
      <p:pic>
        <p:nvPicPr>
          <p:cNvPr id="2" name="Imagen 1">
            <a:extLst>
              <a:ext uri="{FF2B5EF4-FFF2-40B4-BE49-F238E27FC236}">
                <a16:creationId xmlns:a16="http://schemas.microsoft.com/office/drawing/2014/main" id="{C35BA105-EF50-D056-0134-21026D368189}"/>
              </a:ext>
            </a:extLst>
          </p:cNvPr>
          <p:cNvPicPr>
            <a:picLocks noChangeAspect="1"/>
          </p:cNvPicPr>
          <p:nvPr/>
        </p:nvPicPr>
        <p:blipFill>
          <a:blip r:embed="rId2"/>
          <a:srcRect/>
          <a:stretch/>
        </p:blipFill>
        <p:spPr>
          <a:xfrm>
            <a:off x="0" y="0"/>
            <a:ext cx="7772400" cy="10058400"/>
          </a:xfrm>
          <a:prstGeom prst="rect">
            <a:avLst/>
          </a:prstGeom>
        </p:spPr>
      </p:pic>
      <p:sp>
        <p:nvSpPr>
          <p:cNvPr id="4" name="CuadroTexto 3">
            <a:extLst>
              <a:ext uri="{FF2B5EF4-FFF2-40B4-BE49-F238E27FC236}">
                <a16:creationId xmlns:a16="http://schemas.microsoft.com/office/drawing/2014/main" id="{32996345-78F5-830A-71A9-97D593B47B97}"/>
              </a:ext>
            </a:extLst>
          </p:cNvPr>
          <p:cNvSpPr txBox="1"/>
          <p:nvPr/>
        </p:nvSpPr>
        <p:spPr>
          <a:xfrm>
            <a:off x="427007" y="825783"/>
            <a:ext cx="4421037" cy="2015936"/>
          </a:xfrm>
          <a:prstGeom prst="rect">
            <a:avLst/>
          </a:prstGeom>
          <a:noFill/>
        </p:spPr>
        <p:txBody>
          <a:bodyPr wrap="square">
            <a:spAutoFit/>
          </a:bodyPr>
          <a:lstStyle/>
          <a:p>
            <a:r>
              <a:rPr lang="es-CO" sz="2500" b="1" dirty="0">
                <a:solidFill>
                  <a:schemeClr val="bg1"/>
                </a:solidFill>
                <a:latin typeface="Verdana" panose="020B0604030504040204" pitchFamily="34" charset="0"/>
                <a:ea typeface="Verdana" panose="020B0604030504040204" pitchFamily="34" charset="0"/>
                <a:cs typeface="Verdana" panose="020B0604030504040204" pitchFamily="34" charset="0"/>
              </a:rPr>
              <a:t>¿Cuál es </a:t>
            </a:r>
          </a:p>
          <a:p>
            <a:r>
              <a:rPr lang="es-CO" sz="2500" b="1" dirty="0">
                <a:solidFill>
                  <a:schemeClr val="bg1"/>
                </a:solidFill>
                <a:latin typeface="Verdana" panose="020B0604030504040204" pitchFamily="34" charset="0"/>
                <a:ea typeface="Verdana" panose="020B0604030504040204" pitchFamily="34" charset="0"/>
                <a:cs typeface="Verdana" panose="020B0604030504040204" pitchFamily="34" charset="0"/>
              </a:rPr>
              <a:t>el objetivo</a:t>
            </a:r>
          </a:p>
          <a:p>
            <a:r>
              <a:rPr lang="es-CO" sz="2500" b="1" dirty="0">
                <a:solidFill>
                  <a:schemeClr val="bg1"/>
                </a:solidFill>
                <a:latin typeface="Verdana" panose="020B0604030504040204" pitchFamily="34" charset="0"/>
                <a:ea typeface="Verdana" panose="020B0604030504040204" pitchFamily="34" charset="0"/>
                <a:cs typeface="Verdana" panose="020B0604030504040204" pitchFamily="34" charset="0"/>
              </a:rPr>
              <a:t>de los Centros de</a:t>
            </a:r>
          </a:p>
          <a:p>
            <a:r>
              <a:rPr lang="es-CO" sz="2500" b="1" dirty="0">
                <a:solidFill>
                  <a:schemeClr val="bg1"/>
                </a:solidFill>
                <a:latin typeface="Verdana" panose="020B0604030504040204" pitchFamily="34" charset="0"/>
                <a:ea typeface="Verdana" panose="020B0604030504040204" pitchFamily="34" charset="0"/>
                <a:cs typeface="Verdana" panose="020B0604030504040204" pitchFamily="34" charset="0"/>
              </a:rPr>
              <a:t>Reindustrialización</a:t>
            </a:r>
          </a:p>
          <a:p>
            <a:r>
              <a:rPr lang="es-CO" sz="2500" b="1" dirty="0">
                <a:solidFill>
                  <a:schemeClr val="bg1"/>
                </a:solidFill>
                <a:latin typeface="Verdana" panose="020B0604030504040204" pitchFamily="34" charset="0"/>
                <a:ea typeface="Verdana" panose="020B0604030504040204" pitchFamily="34" charset="0"/>
                <a:cs typeface="Verdana" panose="020B0604030504040204" pitchFamily="34" charset="0"/>
              </a:rPr>
              <a:t>ZASCA?</a:t>
            </a:r>
          </a:p>
        </p:txBody>
      </p:sp>
      <p:sp>
        <p:nvSpPr>
          <p:cNvPr id="5" name="CuadroTexto 4">
            <a:extLst>
              <a:ext uri="{FF2B5EF4-FFF2-40B4-BE49-F238E27FC236}">
                <a16:creationId xmlns:a16="http://schemas.microsoft.com/office/drawing/2014/main" id="{C5C4C8A1-840E-9352-489B-8979B0FDB03E}"/>
              </a:ext>
            </a:extLst>
          </p:cNvPr>
          <p:cNvSpPr txBox="1"/>
          <p:nvPr/>
        </p:nvSpPr>
        <p:spPr>
          <a:xfrm>
            <a:off x="485236" y="5175144"/>
            <a:ext cx="6801928" cy="2292935"/>
          </a:xfrm>
          <a:prstGeom prst="rect">
            <a:avLst/>
          </a:prstGeom>
          <a:noFill/>
        </p:spPr>
        <p:txBody>
          <a:bodyPr wrap="square" rtlCol="0">
            <a:spAutoFit/>
          </a:bodyPr>
          <a:lstStyle/>
          <a:p>
            <a:pPr algn="ctr"/>
            <a:endParaRPr lang="es-MX" sz="1100" dirty="0">
              <a:latin typeface="Verdana" panose="020B0604030504040204" pitchFamily="34" charset="0"/>
              <a:ea typeface="Verdana" panose="020B0604030504040204" pitchFamily="34" charset="0"/>
              <a:cs typeface="Verdana" panose="020B0604030504040204" pitchFamily="34" charset="0"/>
            </a:endParaRPr>
          </a:p>
          <a:p>
            <a:pPr algn="ctr"/>
            <a:r>
              <a:rPr lang="es-MX" sz="1100" dirty="0">
                <a:latin typeface="Verdana" panose="020B0604030504040204" pitchFamily="34" charset="0"/>
                <a:ea typeface="Verdana" panose="020B0604030504040204" pitchFamily="34" charset="0"/>
                <a:cs typeface="Verdana" panose="020B0604030504040204" pitchFamily="34" charset="0"/>
              </a:rPr>
              <a:t>Como parte de la estrategia de Economía Popular con enfoque territorial, se establecen los Centros de Reindustrialización ZASCA, espacios debidamente dotados con plantas y con maquinaria especializada que buscan el fortalecimiento y desarrollo de unidades productivas y/o MiPymes, situadas en aglomeraciones sectoriales y/o con vocación productiva en el territorio nacional.</a:t>
            </a:r>
          </a:p>
          <a:p>
            <a:pPr algn="ctr"/>
            <a:endParaRPr lang="es-MX" sz="1100" dirty="0">
              <a:latin typeface="Verdana" panose="020B0604030504040204" pitchFamily="34" charset="0"/>
              <a:ea typeface="Verdana" panose="020B0604030504040204" pitchFamily="34" charset="0"/>
              <a:cs typeface="Verdana" panose="020B0604030504040204" pitchFamily="34" charset="0"/>
            </a:endParaRPr>
          </a:p>
          <a:p>
            <a:pPr algn="ctr"/>
            <a:r>
              <a:rPr lang="es-MX" sz="1100" dirty="0">
                <a:latin typeface="Verdana" panose="020B0604030504040204" pitchFamily="34" charset="0"/>
                <a:ea typeface="Verdana" panose="020B0604030504040204" pitchFamily="34" charset="0"/>
                <a:cs typeface="Verdana" panose="020B0604030504040204" pitchFamily="34" charset="0"/>
              </a:rPr>
              <a:t>A través de servicios integrales de asistencia técnica especializada propician una mejora en la productividad, competitividad, calidad, empaque y diseño de productos, aumento de ventas y nuevos procesos asociativos generados a partir del diseño, la innovación, el emprendimiento, el crecimiento empresarial, las estrategias de intermediación y el acceso a mercados.</a:t>
            </a:r>
          </a:p>
          <a:p>
            <a:pPr algn="ctr"/>
            <a:endParaRPr lang="es-CO" sz="1100" dirty="0">
              <a:latin typeface="Verdana" panose="020B0604030504040204" pitchFamily="34" charset="0"/>
              <a:ea typeface="Verdana" panose="020B0604030504040204" pitchFamily="34" charset="0"/>
              <a:cs typeface="Verdana" panose="020B0604030504040204" pitchFamily="34" charset="0"/>
            </a:endParaRPr>
          </a:p>
          <a:p>
            <a:pPr algn="ctr"/>
            <a:r>
              <a:rPr lang="es-CO" sz="1100" dirty="0">
                <a:latin typeface="Verdana" panose="020B0604030504040204" pitchFamily="34" charset="0"/>
                <a:ea typeface="Verdana" panose="020B0604030504040204" pitchFamily="34" charset="0"/>
                <a:cs typeface="Verdana" panose="020B0604030504040204" pitchFamily="34" charset="0"/>
              </a:rPr>
              <a:t>Esto a través de la alianza entre:</a:t>
            </a:r>
          </a:p>
        </p:txBody>
      </p:sp>
      <p:pic>
        <p:nvPicPr>
          <p:cNvPr id="6" name="Imagen 5">
            <a:extLst>
              <a:ext uri="{FF2B5EF4-FFF2-40B4-BE49-F238E27FC236}">
                <a16:creationId xmlns:a16="http://schemas.microsoft.com/office/drawing/2014/main" id="{895FA985-230B-07E2-07A8-E97F96032530}"/>
              </a:ext>
            </a:extLst>
          </p:cNvPr>
          <p:cNvPicPr>
            <a:picLocks noChangeAspect="1"/>
          </p:cNvPicPr>
          <p:nvPr/>
        </p:nvPicPr>
        <p:blipFill>
          <a:blip r:embed="rId3"/>
          <a:stretch>
            <a:fillRect/>
          </a:stretch>
        </p:blipFill>
        <p:spPr>
          <a:xfrm>
            <a:off x="1019265" y="7753257"/>
            <a:ext cx="5733870" cy="1479360"/>
          </a:xfrm>
          <a:prstGeom prst="rect">
            <a:avLst/>
          </a:prstGeom>
        </p:spPr>
      </p:pic>
      <p:pic>
        <p:nvPicPr>
          <p:cNvPr id="7" name="Imagen 6">
            <a:extLst>
              <a:ext uri="{FF2B5EF4-FFF2-40B4-BE49-F238E27FC236}">
                <a16:creationId xmlns:a16="http://schemas.microsoft.com/office/drawing/2014/main" id="{25D5EBAA-3727-A83A-91A6-3B1EBE4C0A33}"/>
              </a:ext>
            </a:extLst>
          </p:cNvPr>
          <p:cNvPicPr>
            <a:picLocks noChangeAspect="1"/>
          </p:cNvPicPr>
          <p:nvPr/>
        </p:nvPicPr>
        <p:blipFill>
          <a:blip r:embed="rId4"/>
          <a:srcRect l="-15362" r="52912" b="60587"/>
          <a:stretch/>
        </p:blipFill>
        <p:spPr>
          <a:xfrm>
            <a:off x="6107503" y="8954219"/>
            <a:ext cx="1664898" cy="1104182"/>
          </a:xfrm>
          <a:prstGeom prst="rect">
            <a:avLst/>
          </a:prstGeom>
        </p:spPr>
      </p:pic>
      <p:sp>
        <p:nvSpPr>
          <p:cNvPr id="8" name="CuadroTexto 7">
            <a:extLst>
              <a:ext uri="{FF2B5EF4-FFF2-40B4-BE49-F238E27FC236}">
                <a16:creationId xmlns:a16="http://schemas.microsoft.com/office/drawing/2014/main" id="{017393C6-D363-3E61-E107-43B0D974DAED}"/>
              </a:ext>
            </a:extLst>
          </p:cNvPr>
          <p:cNvSpPr txBox="1"/>
          <p:nvPr/>
        </p:nvSpPr>
        <p:spPr>
          <a:xfrm>
            <a:off x="2256941" y="9517795"/>
            <a:ext cx="3258518" cy="276999"/>
          </a:xfrm>
          <a:prstGeom prst="rect">
            <a:avLst/>
          </a:prstGeom>
          <a:noFill/>
        </p:spPr>
        <p:txBody>
          <a:bodyPr wrap="square" rtlCol="0">
            <a:spAutoFit/>
          </a:bodyPr>
          <a:lstStyle/>
          <a:p>
            <a:pPr algn="ctr"/>
            <a:r>
              <a:rPr lang="es-CO" sz="1200" dirty="0">
                <a:latin typeface="Verdana" panose="020B0604030504040204" pitchFamily="34" charset="0"/>
                <a:ea typeface="Verdana" panose="020B0604030504040204" pitchFamily="34" charset="0"/>
                <a:cs typeface="Verdana" panose="020B0604030504040204" pitchFamily="34" charset="0"/>
              </a:rPr>
              <a:t>- 2 -</a:t>
            </a:r>
          </a:p>
        </p:txBody>
      </p:sp>
    </p:spTree>
    <p:extLst>
      <p:ext uri="{BB962C8B-B14F-4D97-AF65-F5344CB8AC3E}">
        <p14:creationId xmlns:p14="http://schemas.microsoft.com/office/powerpoint/2010/main" val="14867994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EEA5CE-F30A-6020-A123-E6C7D88C985E}"/>
            </a:ext>
          </a:extLst>
        </p:cNvPr>
        <p:cNvGrpSpPr/>
        <p:nvPr/>
      </p:nvGrpSpPr>
      <p:grpSpPr>
        <a:xfrm>
          <a:off x="0" y="0"/>
          <a:ext cx="0" cy="0"/>
          <a:chOff x="0" y="0"/>
          <a:chExt cx="0" cy="0"/>
        </a:xfrm>
      </p:grpSpPr>
      <p:pic>
        <p:nvPicPr>
          <p:cNvPr id="2" name="Imagen 1">
            <a:extLst>
              <a:ext uri="{FF2B5EF4-FFF2-40B4-BE49-F238E27FC236}">
                <a16:creationId xmlns:a16="http://schemas.microsoft.com/office/drawing/2014/main" id="{113ED47E-CCFA-096A-818D-5A55531D6563}"/>
              </a:ext>
            </a:extLst>
          </p:cNvPr>
          <p:cNvPicPr>
            <a:picLocks noGrp="1" noRot="1" noChangeAspect="1" noMove="1" noResize="1" noEditPoints="1" noAdjustHandles="1" noChangeArrowheads="1" noChangeShapeType="1" noCrop="1"/>
          </p:cNvPicPr>
          <p:nvPr/>
        </p:nvPicPr>
        <p:blipFill>
          <a:blip r:embed="rId2"/>
          <a:srcRect/>
          <a:stretch/>
        </p:blipFill>
        <p:spPr>
          <a:xfrm>
            <a:off x="0" y="0"/>
            <a:ext cx="7772400" cy="10058400"/>
          </a:xfrm>
          <a:prstGeom prst="rect">
            <a:avLst/>
          </a:prstGeom>
        </p:spPr>
      </p:pic>
      <p:sp>
        <p:nvSpPr>
          <p:cNvPr id="3" name="CuadroTexto 2">
            <a:extLst>
              <a:ext uri="{FF2B5EF4-FFF2-40B4-BE49-F238E27FC236}">
                <a16:creationId xmlns:a16="http://schemas.microsoft.com/office/drawing/2014/main" id="{03E41CE3-B1F9-9985-BE0D-FA2EF5C2747A}"/>
              </a:ext>
            </a:extLst>
          </p:cNvPr>
          <p:cNvSpPr txBox="1"/>
          <p:nvPr/>
        </p:nvSpPr>
        <p:spPr>
          <a:xfrm>
            <a:off x="414361" y="4948409"/>
            <a:ext cx="6943677" cy="1954381"/>
          </a:xfrm>
          <a:prstGeom prst="rect">
            <a:avLst/>
          </a:prstGeom>
          <a:noFill/>
        </p:spPr>
        <p:txBody>
          <a:bodyPr wrap="square">
            <a:spAutoFit/>
          </a:bodyPr>
          <a:lstStyle/>
          <a:p>
            <a:pPr marR="12700" algn="just">
              <a:buNone/>
            </a:pPr>
            <a:r>
              <a:rPr lang="es-MX" sz="2500" b="1" dirty="0">
                <a:solidFill>
                  <a:srgbClr val="1F3D7C"/>
                </a:solidFill>
                <a:effectLst/>
                <a:latin typeface="Verdana" panose="020B0604030504040204" pitchFamily="34" charset="0"/>
                <a:ea typeface="Verdana" panose="020B0604030504040204" pitchFamily="34" charset="0"/>
                <a:cs typeface="Verdana" panose="020B0604030504040204" pitchFamily="34" charset="0"/>
              </a:rPr>
              <a:t>¿Qué es una MiPyme? </a:t>
            </a:r>
            <a:endParaRPr lang="es-MX" sz="2500" dirty="0">
              <a:solidFill>
                <a:srgbClr val="1F3D7C"/>
              </a:solidFill>
              <a:effectLst/>
              <a:latin typeface="Verdana" panose="020B0604030504040204" pitchFamily="34" charset="0"/>
              <a:ea typeface="Verdana" panose="020B0604030504040204" pitchFamily="34" charset="0"/>
              <a:cs typeface="Verdana" panose="020B0604030504040204" pitchFamily="34" charset="0"/>
            </a:endParaRPr>
          </a:p>
          <a:p>
            <a:pPr marR="12700" algn="just">
              <a:buNone/>
            </a:pPr>
            <a:r>
              <a:rPr lang="es-MX" sz="12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 </a:t>
            </a:r>
          </a:p>
          <a:p>
            <a:pPr marR="12700" algn="just">
              <a:buNone/>
            </a:pPr>
            <a:r>
              <a:rPr lang="es-MX" sz="12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En Colombia, el término MiPyme hace referencia a las Micro, Pequeñas y Medianas Empresas, y su clasificación está definida en la Ley 590 de 2000 y modificada posteriormente por la Ley 905 de 2004.</a:t>
            </a:r>
          </a:p>
          <a:p>
            <a:pPr marR="12700" algn="just">
              <a:buNone/>
            </a:pPr>
            <a:endParaRPr lang="es-MX" sz="12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p>
            <a:pPr marR="12700" algn="just"/>
            <a:r>
              <a:rPr lang="es-MX" sz="12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Según el Decreto 957 de 2019, las M</a:t>
            </a:r>
            <a:r>
              <a:rPr lang="es-MX" sz="1200" dirty="0">
                <a:solidFill>
                  <a:srgbClr val="000000"/>
                </a:solidFill>
                <a:latin typeface="Verdana" panose="020B0604030504040204" pitchFamily="34" charset="0"/>
                <a:ea typeface="Verdana" panose="020B0604030504040204" pitchFamily="34" charset="0"/>
                <a:cs typeface="Verdana" panose="020B0604030504040204" pitchFamily="34" charset="0"/>
              </a:rPr>
              <a:t>iPymes</a:t>
            </a:r>
            <a:r>
              <a:rPr lang="es-MX" sz="12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 se categorizan con base en los ingresos por actividades ordinarias anuales, expresados en salarios mínimos legales mensuales vigentes (</a:t>
            </a:r>
            <a:r>
              <a:rPr lang="es-MX" sz="1200" dirty="0" err="1">
                <a:solidFill>
                  <a:srgbClr val="000000"/>
                </a:solidFill>
                <a:effectLst/>
                <a:latin typeface="Verdana" panose="020B0604030504040204" pitchFamily="34" charset="0"/>
                <a:ea typeface="Verdana" panose="020B0604030504040204" pitchFamily="34" charset="0"/>
                <a:cs typeface="Verdana" panose="020B0604030504040204" pitchFamily="34" charset="0"/>
              </a:rPr>
              <a:t>SMMLV</a:t>
            </a:r>
            <a:r>
              <a:rPr lang="es-MX" sz="12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 así:</a:t>
            </a:r>
          </a:p>
        </p:txBody>
      </p:sp>
      <p:sp>
        <p:nvSpPr>
          <p:cNvPr id="4" name="CuadroTexto 3">
            <a:extLst>
              <a:ext uri="{FF2B5EF4-FFF2-40B4-BE49-F238E27FC236}">
                <a16:creationId xmlns:a16="http://schemas.microsoft.com/office/drawing/2014/main" id="{0178188A-84B7-86FB-AC0A-2708EBBA684B}"/>
              </a:ext>
            </a:extLst>
          </p:cNvPr>
          <p:cNvSpPr txBox="1"/>
          <p:nvPr/>
        </p:nvSpPr>
        <p:spPr>
          <a:xfrm>
            <a:off x="401020" y="1653056"/>
            <a:ext cx="3360097" cy="1569660"/>
          </a:xfrm>
          <a:prstGeom prst="rect">
            <a:avLst/>
          </a:prstGeom>
          <a:noFill/>
        </p:spPr>
        <p:txBody>
          <a:bodyPr wrap="square" rtlCol="0">
            <a:spAutoFit/>
          </a:bodyPr>
          <a:lstStyle/>
          <a:p>
            <a:pPr algn="just"/>
            <a:r>
              <a:rPr lang="es-CO" sz="1200" dirty="0">
                <a:solidFill>
                  <a:schemeClr val="bg1"/>
                </a:solidFill>
                <a:latin typeface="Verdana" panose="020B0604030504040204" pitchFamily="34" charset="0"/>
                <a:ea typeface="Verdana" panose="020B0604030504040204" pitchFamily="34" charset="0"/>
                <a:cs typeface="Verdana" panose="020B0604030504040204" pitchFamily="34" charset="0"/>
              </a:rPr>
              <a:t>Bajo el contexto de esta iniciativa, se entiende por unidad productiva a un negocio, asociación, productor o grupo de personas que realizan actividades económicas y/o comerciales suministrando los bienes o servicios demandados en el mercado con el propósito de obtener un ingreso.</a:t>
            </a:r>
          </a:p>
        </p:txBody>
      </p:sp>
      <p:sp>
        <p:nvSpPr>
          <p:cNvPr id="7" name="CuadroTexto 6">
            <a:extLst>
              <a:ext uri="{FF2B5EF4-FFF2-40B4-BE49-F238E27FC236}">
                <a16:creationId xmlns:a16="http://schemas.microsoft.com/office/drawing/2014/main" id="{D941D556-3FEC-6125-F2A5-644C2543F5E8}"/>
              </a:ext>
            </a:extLst>
          </p:cNvPr>
          <p:cNvSpPr txBox="1"/>
          <p:nvPr/>
        </p:nvSpPr>
        <p:spPr>
          <a:xfrm>
            <a:off x="2256941" y="9517795"/>
            <a:ext cx="3258518" cy="276999"/>
          </a:xfrm>
          <a:prstGeom prst="rect">
            <a:avLst/>
          </a:prstGeom>
          <a:noFill/>
        </p:spPr>
        <p:txBody>
          <a:bodyPr wrap="square" rtlCol="0">
            <a:spAutoFit/>
          </a:bodyPr>
          <a:lstStyle/>
          <a:p>
            <a:pPr algn="ctr"/>
            <a:r>
              <a:rPr lang="es-CO" sz="1200" dirty="0">
                <a:latin typeface="Verdana" panose="020B0604030504040204" pitchFamily="34" charset="0"/>
                <a:ea typeface="Verdana" panose="020B0604030504040204" pitchFamily="34" charset="0"/>
                <a:cs typeface="Verdana" panose="020B0604030504040204" pitchFamily="34" charset="0"/>
              </a:rPr>
              <a:t>- 3 -</a:t>
            </a:r>
          </a:p>
        </p:txBody>
      </p:sp>
      <p:pic>
        <p:nvPicPr>
          <p:cNvPr id="28" name="Imagen 27">
            <a:extLst>
              <a:ext uri="{FF2B5EF4-FFF2-40B4-BE49-F238E27FC236}">
                <a16:creationId xmlns:a16="http://schemas.microsoft.com/office/drawing/2014/main" id="{C60BBC82-B889-C2F7-5A27-7391B3B85A8A}"/>
              </a:ext>
            </a:extLst>
          </p:cNvPr>
          <p:cNvPicPr>
            <a:picLocks noChangeAspect="1"/>
          </p:cNvPicPr>
          <p:nvPr/>
        </p:nvPicPr>
        <p:blipFill>
          <a:blip r:embed="rId3"/>
          <a:srcRect r="38453" b="2939"/>
          <a:stretch/>
        </p:blipFill>
        <p:spPr>
          <a:xfrm>
            <a:off x="6405475" y="1653056"/>
            <a:ext cx="1366926" cy="2265323"/>
          </a:xfrm>
          <a:prstGeom prst="rect">
            <a:avLst/>
          </a:prstGeom>
        </p:spPr>
      </p:pic>
      <p:pic>
        <p:nvPicPr>
          <p:cNvPr id="23" name="Imagen 22" descr="Interfaz de usuario gráfica, Tabla&#10;&#10;El contenido generado por IA puede ser incorrecto.">
            <a:extLst>
              <a:ext uri="{FF2B5EF4-FFF2-40B4-BE49-F238E27FC236}">
                <a16:creationId xmlns:a16="http://schemas.microsoft.com/office/drawing/2014/main" id="{BFE08087-F6A1-FB93-FF67-8C91CAB97C62}"/>
              </a:ext>
            </a:extLst>
          </p:cNvPr>
          <p:cNvPicPr>
            <a:picLocks noChangeAspect="1"/>
          </p:cNvPicPr>
          <p:nvPr/>
        </p:nvPicPr>
        <p:blipFill>
          <a:blip r:embed="rId4"/>
          <a:stretch>
            <a:fillRect/>
          </a:stretch>
        </p:blipFill>
        <p:spPr>
          <a:xfrm>
            <a:off x="955052" y="7463321"/>
            <a:ext cx="5612130" cy="1884045"/>
          </a:xfrm>
          <a:prstGeom prst="rect">
            <a:avLst/>
          </a:prstGeom>
        </p:spPr>
      </p:pic>
      <p:sp>
        <p:nvSpPr>
          <p:cNvPr id="5" name="CuadroTexto 4">
            <a:extLst>
              <a:ext uri="{FF2B5EF4-FFF2-40B4-BE49-F238E27FC236}">
                <a16:creationId xmlns:a16="http://schemas.microsoft.com/office/drawing/2014/main" id="{5BE69AD4-720B-5A88-0E32-7CC527341DAA}"/>
              </a:ext>
            </a:extLst>
          </p:cNvPr>
          <p:cNvSpPr txBox="1"/>
          <p:nvPr/>
        </p:nvSpPr>
        <p:spPr>
          <a:xfrm>
            <a:off x="393704" y="630529"/>
            <a:ext cx="5505450" cy="861774"/>
          </a:xfrm>
          <a:prstGeom prst="rect">
            <a:avLst/>
          </a:prstGeom>
          <a:noFill/>
        </p:spPr>
        <p:txBody>
          <a:bodyPr wrap="square">
            <a:spAutoFit/>
          </a:bodyPr>
          <a:lstStyle/>
          <a:p>
            <a:pPr marR="12700" algn="just">
              <a:buNone/>
            </a:pPr>
            <a:r>
              <a:rPr lang="es-MX" sz="2500" b="1" dirty="0">
                <a:solidFill>
                  <a:schemeClr val="bg1"/>
                </a:solidFill>
                <a:effectLst/>
                <a:latin typeface="Verdana" panose="020B0604030504040204" pitchFamily="34" charset="0"/>
                <a:ea typeface="Times New Roman" panose="02020603050405020304" pitchFamily="18" charset="0"/>
                <a:cs typeface="Times New Roman" panose="02020603050405020304" pitchFamily="18" charset="0"/>
              </a:rPr>
              <a:t>¿Qué es una </a:t>
            </a:r>
          </a:p>
          <a:p>
            <a:pPr marR="12700" algn="just">
              <a:buNone/>
            </a:pPr>
            <a:r>
              <a:rPr lang="es-MX" sz="2500" b="1" dirty="0">
                <a:solidFill>
                  <a:schemeClr val="bg1"/>
                </a:solidFill>
                <a:effectLst/>
                <a:latin typeface="Verdana" panose="020B0604030504040204" pitchFamily="34" charset="0"/>
                <a:ea typeface="Times New Roman" panose="02020603050405020304" pitchFamily="18" charset="0"/>
                <a:cs typeface="Times New Roman" panose="02020603050405020304" pitchFamily="18" charset="0"/>
              </a:rPr>
              <a:t>Unidad Productiva? </a:t>
            </a:r>
            <a:endParaRPr lang="es-MX" sz="25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277544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0EE09D-2F9E-5231-279C-B1B03685BD09}"/>
            </a:ext>
          </a:extLst>
        </p:cNvPr>
        <p:cNvGrpSpPr/>
        <p:nvPr/>
      </p:nvGrpSpPr>
      <p:grpSpPr>
        <a:xfrm>
          <a:off x="0" y="0"/>
          <a:ext cx="0" cy="0"/>
          <a:chOff x="0" y="0"/>
          <a:chExt cx="0" cy="0"/>
        </a:xfrm>
      </p:grpSpPr>
      <p:sp>
        <p:nvSpPr>
          <p:cNvPr id="5" name="CuadroTexto 4">
            <a:extLst>
              <a:ext uri="{FF2B5EF4-FFF2-40B4-BE49-F238E27FC236}">
                <a16:creationId xmlns:a16="http://schemas.microsoft.com/office/drawing/2014/main" id="{D2A4DB6F-F9AE-0C01-74FD-16ADD6F8D833}"/>
              </a:ext>
            </a:extLst>
          </p:cNvPr>
          <p:cNvSpPr txBox="1"/>
          <p:nvPr/>
        </p:nvSpPr>
        <p:spPr>
          <a:xfrm>
            <a:off x="458886" y="563295"/>
            <a:ext cx="5758240" cy="1131079"/>
          </a:xfrm>
          <a:prstGeom prst="rect">
            <a:avLst/>
          </a:prstGeom>
          <a:noFill/>
        </p:spPr>
        <p:txBody>
          <a:bodyPr wrap="square">
            <a:spAutoFit/>
          </a:bodyPr>
          <a:lstStyle/>
          <a:p>
            <a:pPr>
              <a:lnSpc>
                <a:spcPts val="2700"/>
              </a:lnSpc>
            </a:pPr>
            <a:r>
              <a:rPr lang="es-CO" sz="2500" b="1" dirty="0">
                <a:solidFill>
                  <a:srgbClr val="1F3D7C"/>
                </a:solidFill>
                <a:latin typeface="Verdana" panose="020B0604030504040204" pitchFamily="34" charset="0"/>
                <a:ea typeface="Verdana" panose="020B0604030504040204" pitchFamily="34" charset="0"/>
                <a:cs typeface="Verdana" panose="020B0604030504040204" pitchFamily="34" charset="0"/>
              </a:rPr>
              <a:t>¿A qué servicios accederán </a:t>
            </a:r>
          </a:p>
          <a:p>
            <a:pPr>
              <a:lnSpc>
                <a:spcPts val="2700"/>
              </a:lnSpc>
            </a:pPr>
            <a:r>
              <a:rPr lang="es-CO" sz="2500" b="1" dirty="0">
                <a:solidFill>
                  <a:srgbClr val="1F3D7C"/>
                </a:solidFill>
                <a:latin typeface="Verdana" panose="020B0604030504040204" pitchFamily="34" charset="0"/>
                <a:ea typeface="Verdana" panose="020B0604030504040204" pitchFamily="34" charset="0"/>
                <a:cs typeface="Verdana" panose="020B0604030504040204" pitchFamily="34" charset="0"/>
              </a:rPr>
              <a:t>las unidades productivas </a:t>
            </a:r>
          </a:p>
          <a:p>
            <a:pPr>
              <a:lnSpc>
                <a:spcPts val="2700"/>
              </a:lnSpc>
            </a:pPr>
            <a:r>
              <a:rPr lang="es-CO" sz="2500" b="1" dirty="0">
                <a:solidFill>
                  <a:srgbClr val="1F3D7C"/>
                </a:solidFill>
                <a:latin typeface="Verdana" panose="020B0604030504040204" pitchFamily="34" charset="0"/>
                <a:ea typeface="Verdana" panose="020B0604030504040204" pitchFamily="34" charset="0"/>
                <a:cs typeface="Verdana" panose="020B0604030504040204" pitchFamily="34" charset="0"/>
              </a:rPr>
              <a:t>en estos centros?</a:t>
            </a:r>
          </a:p>
        </p:txBody>
      </p:sp>
      <p:sp>
        <p:nvSpPr>
          <p:cNvPr id="6" name="CuadroTexto 5">
            <a:extLst>
              <a:ext uri="{FF2B5EF4-FFF2-40B4-BE49-F238E27FC236}">
                <a16:creationId xmlns:a16="http://schemas.microsoft.com/office/drawing/2014/main" id="{7DCC965B-3977-DB37-A1CD-08AA991DF974}"/>
              </a:ext>
            </a:extLst>
          </p:cNvPr>
          <p:cNvSpPr txBox="1"/>
          <p:nvPr/>
        </p:nvSpPr>
        <p:spPr>
          <a:xfrm>
            <a:off x="458886" y="4960711"/>
            <a:ext cx="6852169" cy="1323439"/>
          </a:xfrm>
          <a:prstGeom prst="rect">
            <a:avLst/>
          </a:prstGeom>
          <a:noFill/>
        </p:spPr>
        <p:txBody>
          <a:bodyPr wrap="square" rtlCol="0">
            <a:spAutoFit/>
          </a:bodyPr>
          <a:lstStyle/>
          <a:p>
            <a:r>
              <a:rPr lang="es-MX" sz="2500" b="1" dirty="0">
                <a:solidFill>
                  <a:srgbClr val="1F3D7C"/>
                </a:solidFill>
                <a:latin typeface="Verdana" panose="020B0604030504040204" pitchFamily="34" charset="0"/>
                <a:ea typeface="Verdana" panose="020B0604030504040204" pitchFamily="34" charset="0"/>
              </a:rPr>
              <a:t>¿Para qué fue creada?</a:t>
            </a:r>
          </a:p>
          <a:p>
            <a:endParaRPr lang="es-MX" sz="1100" b="1" i="0" dirty="0">
              <a:solidFill>
                <a:srgbClr val="0B2169"/>
              </a:solidFill>
              <a:effectLst/>
              <a:latin typeface="Nunito" pitchFamily="2" charset="0"/>
            </a:endParaRPr>
          </a:p>
          <a:p>
            <a:pPr algn="just"/>
            <a:r>
              <a:rPr lang="es-MX" sz="11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Brindar asistencia técnica que permita incrementar la productividad y competitividad de MiPymes y/o unidades productivas formales e informales del sector de Cárnicos, a través del fortalecimiento de los procesos de desarrollo productivo sostenible, desarrollo del ser y desarrollo comunitario.</a:t>
            </a:r>
            <a:endParaRPr lang="es-CO" sz="1100" dirty="0">
              <a:latin typeface="Verdana" panose="020B0604030504040204" pitchFamily="34" charset="0"/>
              <a:ea typeface="Verdana" panose="020B0604030504040204" pitchFamily="34" charset="0"/>
              <a:cs typeface="Verdana" panose="020B0604030504040204" pitchFamily="34" charset="0"/>
            </a:endParaRPr>
          </a:p>
        </p:txBody>
      </p:sp>
      <p:sp>
        <p:nvSpPr>
          <p:cNvPr id="7" name="CuadroTexto 6">
            <a:extLst>
              <a:ext uri="{FF2B5EF4-FFF2-40B4-BE49-F238E27FC236}">
                <a16:creationId xmlns:a16="http://schemas.microsoft.com/office/drawing/2014/main" id="{C2DCFB2E-76A9-2B62-7A3D-8BF7BDDDBDA2}"/>
              </a:ext>
            </a:extLst>
          </p:cNvPr>
          <p:cNvSpPr txBox="1"/>
          <p:nvPr/>
        </p:nvSpPr>
        <p:spPr>
          <a:xfrm>
            <a:off x="2294798" y="9532081"/>
            <a:ext cx="3258518" cy="276999"/>
          </a:xfrm>
          <a:prstGeom prst="rect">
            <a:avLst/>
          </a:prstGeom>
          <a:noFill/>
        </p:spPr>
        <p:txBody>
          <a:bodyPr wrap="square" lIns="91440" tIns="45720" rIns="91440" bIns="45720" rtlCol="0" anchor="t">
            <a:spAutoFit/>
          </a:bodyPr>
          <a:lstStyle/>
          <a:p>
            <a:pPr algn="ctr"/>
            <a:r>
              <a:rPr lang="es-CO" sz="1200" dirty="0">
                <a:latin typeface="Verdana"/>
                <a:ea typeface="Verdana"/>
                <a:cs typeface="Verdana" panose="020B0604030504040204" pitchFamily="34" charset="0"/>
              </a:rPr>
              <a:t>- 4 -</a:t>
            </a:r>
          </a:p>
        </p:txBody>
      </p:sp>
      <p:pic>
        <p:nvPicPr>
          <p:cNvPr id="8" name="Imagen 7">
            <a:extLst>
              <a:ext uri="{FF2B5EF4-FFF2-40B4-BE49-F238E27FC236}">
                <a16:creationId xmlns:a16="http://schemas.microsoft.com/office/drawing/2014/main" id="{83CF22B1-0529-39FB-E162-B78D5897CA83}"/>
              </a:ext>
            </a:extLst>
          </p:cNvPr>
          <p:cNvPicPr>
            <a:picLocks noChangeAspect="1"/>
          </p:cNvPicPr>
          <p:nvPr/>
        </p:nvPicPr>
        <p:blipFill>
          <a:blip r:embed="rId2"/>
          <a:stretch>
            <a:fillRect/>
          </a:stretch>
        </p:blipFill>
        <p:spPr>
          <a:xfrm>
            <a:off x="1690224" y="1958947"/>
            <a:ext cx="452983" cy="518400"/>
          </a:xfrm>
          <a:prstGeom prst="rect">
            <a:avLst/>
          </a:prstGeom>
        </p:spPr>
      </p:pic>
      <p:pic>
        <p:nvPicPr>
          <p:cNvPr id="9" name="Imagen 8">
            <a:extLst>
              <a:ext uri="{FF2B5EF4-FFF2-40B4-BE49-F238E27FC236}">
                <a16:creationId xmlns:a16="http://schemas.microsoft.com/office/drawing/2014/main" id="{60D6EC11-7EBF-3D33-2668-BC81B6EA295B}"/>
              </a:ext>
            </a:extLst>
          </p:cNvPr>
          <p:cNvPicPr>
            <a:picLocks noChangeAspect="1"/>
          </p:cNvPicPr>
          <p:nvPr/>
        </p:nvPicPr>
        <p:blipFill>
          <a:blip r:embed="rId3"/>
          <a:stretch>
            <a:fillRect/>
          </a:stretch>
        </p:blipFill>
        <p:spPr>
          <a:xfrm>
            <a:off x="3646770" y="1920677"/>
            <a:ext cx="518400" cy="518400"/>
          </a:xfrm>
          <a:prstGeom prst="rect">
            <a:avLst/>
          </a:prstGeom>
        </p:spPr>
      </p:pic>
      <p:pic>
        <p:nvPicPr>
          <p:cNvPr id="10" name="Imagen 9">
            <a:extLst>
              <a:ext uri="{FF2B5EF4-FFF2-40B4-BE49-F238E27FC236}">
                <a16:creationId xmlns:a16="http://schemas.microsoft.com/office/drawing/2014/main" id="{62B9117B-671E-0682-59C4-97241CE2F69D}"/>
              </a:ext>
            </a:extLst>
          </p:cNvPr>
          <p:cNvPicPr>
            <a:picLocks noChangeAspect="1"/>
          </p:cNvPicPr>
          <p:nvPr/>
        </p:nvPicPr>
        <p:blipFill>
          <a:blip r:embed="rId4"/>
          <a:stretch>
            <a:fillRect/>
          </a:stretch>
        </p:blipFill>
        <p:spPr>
          <a:xfrm>
            <a:off x="5498459" y="1830452"/>
            <a:ext cx="518400" cy="518400"/>
          </a:xfrm>
          <a:prstGeom prst="rect">
            <a:avLst/>
          </a:prstGeom>
        </p:spPr>
      </p:pic>
      <p:sp>
        <p:nvSpPr>
          <p:cNvPr id="14" name="CuadroTexto 13">
            <a:extLst>
              <a:ext uri="{FF2B5EF4-FFF2-40B4-BE49-F238E27FC236}">
                <a16:creationId xmlns:a16="http://schemas.microsoft.com/office/drawing/2014/main" id="{A18C4641-10DB-E732-23A4-26B1091F3E8F}"/>
              </a:ext>
            </a:extLst>
          </p:cNvPr>
          <p:cNvSpPr txBox="1"/>
          <p:nvPr/>
        </p:nvSpPr>
        <p:spPr>
          <a:xfrm>
            <a:off x="1074317" y="2526095"/>
            <a:ext cx="1684797" cy="430887"/>
          </a:xfrm>
          <a:prstGeom prst="rect">
            <a:avLst/>
          </a:prstGeom>
          <a:noFill/>
        </p:spPr>
        <p:txBody>
          <a:bodyPr wrap="square" rtlCol="0">
            <a:spAutoFit/>
          </a:bodyPr>
          <a:lstStyle/>
          <a:p>
            <a:pPr algn="ctr"/>
            <a:r>
              <a:rPr lang="es-CO" sz="1100" dirty="0">
                <a:latin typeface="Verdana" panose="020B0604030504040204" pitchFamily="34" charset="0"/>
                <a:ea typeface="Verdana" panose="020B0604030504040204" pitchFamily="34" charset="0"/>
                <a:cs typeface="Verdana" panose="020B0604030504040204" pitchFamily="34" charset="0"/>
              </a:rPr>
              <a:t>Asistencia técnica</a:t>
            </a:r>
          </a:p>
          <a:p>
            <a:pPr algn="ctr"/>
            <a:r>
              <a:rPr lang="es-CO" sz="1100" dirty="0">
                <a:latin typeface="Verdana" panose="020B0604030504040204" pitchFamily="34" charset="0"/>
                <a:ea typeface="Verdana" panose="020B0604030504040204" pitchFamily="34" charset="0"/>
                <a:cs typeface="Verdana" panose="020B0604030504040204" pitchFamily="34" charset="0"/>
              </a:rPr>
              <a:t>en el lugar.</a:t>
            </a:r>
          </a:p>
        </p:txBody>
      </p:sp>
      <p:sp>
        <p:nvSpPr>
          <p:cNvPr id="15" name="CuadroTexto 14">
            <a:extLst>
              <a:ext uri="{FF2B5EF4-FFF2-40B4-BE49-F238E27FC236}">
                <a16:creationId xmlns:a16="http://schemas.microsoft.com/office/drawing/2014/main" id="{EBB5CF1C-2AEB-37C6-49A6-15B254E88CE5}"/>
              </a:ext>
            </a:extLst>
          </p:cNvPr>
          <p:cNvSpPr txBox="1"/>
          <p:nvPr/>
        </p:nvSpPr>
        <p:spPr>
          <a:xfrm>
            <a:off x="3063572" y="2526095"/>
            <a:ext cx="1684797" cy="430887"/>
          </a:xfrm>
          <a:prstGeom prst="rect">
            <a:avLst/>
          </a:prstGeom>
          <a:noFill/>
        </p:spPr>
        <p:txBody>
          <a:bodyPr wrap="square" rtlCol="0">
            <a:spAutoFit/>
          </a:bodyPr>
          <a:lstStyle/>
          <a:p>
            <a:pPr algn="ctr"/>
            <a:r>
              <a:rPr lang="es-CO" sz="1100" dirty="0">
                <a:latin typeface="Verdana" panose="020B0604030504040204" pitchFamily="34" charset="0"/>
                <a:ea typeface="Verdana" panose="020B0604030504040204" pitchFamily="34" charset="0"/>
                <a:cs typeface="Verdana" panose="020B0604030504040204" pitchFamily="34" charset="0"/>
              </a:rPr>
              <a:t>Acceso a nuevas</a:t>
            </a:r>
          </a:p>
          <a:p>
            <a:pPr algn="ctr"/>
            <a:r>
              <a:rPr lang="es-CO" sz="1100" dirty="0">
                <a:latin typeface="Verdana" panose="020B0604030504040204" pitchFamily="34" charset="0"/>
                <a:ea typeface="Verdana" panose="020B0604030504040204" pitchFamily="34" charset="0"/>
                <a:cs typeface="Verdana" panose="020B0604030504040204" pitchFamily="34" charset="0"/>
              </a:rPr>
              <a:t>tecnologías.</a:t>
            </a:r>
          </a:p>
        </p:txBody>
      </p:sp>
      <p:sp>
        <p:nvSpPr>
          <p:cNvPr id="16" name="CuadroTexto 15">
            <a:extLst>
              <a:ext uri="{FF2B5EF4-FFF2-40B4-BE49-F238E27FC236}">
                <a16:creationId xmlns:a16="http://schemas.microsoft.com/office/drawing/2014/main" id="{C64B0CFE-4356-8728-CACA-A700751062E5}"/>
              </a:ext>
            </a:extLst>
          </p:cNvPr>
          <p:cNvSpPr txBox="1"/>
          <p:nvPr/>
        </p:nvSpPr>
        <p:spPr>
          <a:xfrm>
            <a:off x="4915261" y="2526095"/>
            <a:ext cx="1684797" cy="430887"/>
          </a:xfrm>
          <a:prstGeom prst="rect">
            <a:avLst/>
          </a:prstGeom>
          <a:noFill/>
        </p:spPr>
        <p:txBody>
          <a:bodyPr wrap="square" rtlCol="0">
            <a:spAutoFit/>
          </a:bodyPr>
          <a:lstStyle/>
          <a:p>
            <a:pPr algn="ctr"/>
            <a:r>
              <a:rPr lang="es-CO" sz="1100" dirty="0">
                <a:latin typeface="Verdana" panose="020B0604030504040204" pitchFamily="34" charset="0"/>
                <a:ea typeface="Verdana" panose="020B0604030504040204" pitchFamily="34" charset="0"/>
                <a:cs typeface="Verdana" panose="020B0604030504040204" pitchFamily="34" charset="0"/>
              </a:rPr>
              <a:t>Uso de maquinaria</a:t>
            </a:r>
          </a:p>
          <a:p>
            <a:pPr algn="ctr"/>
            <a:r>
              <a:rPr lang="es-CO" sz="1100" dirty="0">
                <a:latin typeface="Verdana" panose="020B0604030504040204" pitchFamily="34" charset="0"/>
                <a:ea typeface="Verdana" panose="020B0604030504040204" pitchFamily="34" charset="0"/>
                <a:cs typeface="Verdana" panose="020B0604030504040204" pitchFamily="34" charset="0"/>
              </a:rPr>
              <a:t>especializada.</a:t>
            </a:r>
          </a:p>
        </p:txBody>
      </p:sp>
      <p:cxnSp>
        <p:nvCxnSpPr>
          <p:cNvPr id="22" name="Conector recto 21">
            <a:extLst>
              <a:ext uri="{FF2B5EF4-FFF2-40B4-BE49-F238E27FC236}">
                <a16:creationId xmlns:a16="http://schemas.microsoft.com/office/drawing/2014/main" id="{F93102D7-F941-5167-141E-243898110101}"/>
              </a:ext>
            </a:extLst>
          </p:cNvPr>
          <p:cNvCxnSpPr>
            <a:cxnSpLocks/>
          </p:cNvCxnSpPr>
          <p:nvPr/>
        </p:nvCxnSpPr>
        <p:spPr>
          <a:xfrm>
            <a:off x="2987258" y="2131882"/>
            <a:ext cx="0" cy="609656"/>
          </a:xfrm>
          <a:prstGeom prst="line">
            <a:avLst/>
          </a:prstGeom>
          <a:ln>
            <a:solidFill>
              <a:srgbClr val="1F3D7C"/>
            </a:solidFill>
          </a:ln>
        </p:spPr>
        <p:style>
          <a:lnRef idx="2">
            <a:schemeClr val="accent1"/>
          </a:lnRef>
          <a:fillRef idx="0">
            <a:schemeClr val="accent1"/>
          </a:fillRef>
          <a:effectRef idx="1">
            <a:schemeClr val="accent1"/>
          </a:effectRef>
          <a:fontRef idx="minor">
            <a:schemeClr val="tx1"/>
          </a:fontRef>
        </p:style>
      </p:cxnSp>
      <p:cxnSp>
        <p:nvCxnSpPr>
          <p:cNvPr id="24" name="Conector recto 23">
            <a:extLst>
              <a:ext uri="{FF2B5EF4-FFF2-40B4-BE49-F238E27FC236}">
                <a16:creationId xmlns:a16="http://schemas.microsoft.com/office/drawing/2014/main" id="{6EFDE1FE-165C-0F3C-53A3-B4DBB497CC6F}"/>
              </a:ext>
            </a:extLst>
          </p:cNvPr>
          <p:cNvCxnSpPr>
            <a:cxnSpLocks/>
          </p:cNvCxnSpPr>
          <p:nvPr/>
        </p:nvCxnSpPr>
        <p:spPr>
          <a:xfrm>
            <a:off x="4781553" y="2131882"/>
            <a:ext cx="0" cy="609656"/>
          </a:xfrm>
          <a:prstGeom prst="line">
            <a:avLst/>
          </a:prstGeom>
          <a:ln>
            <a:solidFill>
              <a:srgbClr val="1F3D7C"/>
            </a:solidFill>
          </a:ln>
        </p:spPr>
        <p:style>
          <a:lnRef idx="2">
            <a:schemeClr val="accent1"/>
          </a:lnRef>
          <a:fillRef idx="0">
            <a:schemeClr val="accent1"/>
          </a:fillRef>
          <a:effectRef idx="1">
            <a:schemeClr val="accent1"/>
          </a:effectRef>
          <a:fontRef idx="minor">
            <a:schemeClr val="tx1"/>
          </a:fontRef>
        </p:style>
      </p:cxnSp>
      <p:pic>
        <p:nvPicPr>
          <p:cNvPr id="11" name="Imagen 10">
            <a:extLst>
              <a:ext uri="{FF2B5EF4-FFF2-40B4-BE49-F238E27FC236}">
                <a16:creationId xmlns:a16="http://schemas.microsoft.com/office/drawing/2014/main" id="{0CEDF551-CEEC-84C4-671F-CBEBEF6979CA}"/>
              </a:ext>
            </a:extLst>
          </p:cNvPr>
          <p:cNvPicPr>
            <a:picLocks noChangeAspect="1"/>
          </p:cNvPicPr>
          <p:nvPr/>
        </p:nvPicPr>
        <p:blipFill>
          <a:blip r:embed="rId5"/>
          <a:stretch>
            <a:fillRect/>
          </a:stretch>
        </p:blipFill>
        <p:spPr>
          <a:xfrm>
            <a:off x="1366545" y="3041069"/>
            <a:ext cx="431543" cy="518400"/>
          </a:xfrm>
          <a:prstGeom prst="rect">
            <a:avLst/>
          </a:prstGeom>
        </p:spPr>
      </p:pic>
      <p:pic>
        <p:nvPicPr>
          <p:cNvPr id="12" name="Imagen 11">
            <a:extLst>
              <a:ext uri="{FF2B5EF4-FFF2-40B4-BE49-F238E27FC236}">
                <a16:creationId xmlns:a16="http://schemas.microsoft.com/office/drawing/2014/main" id="{7E7AAF5A-BA7F-EF27-F8D1-F9592684E2F5}"/>
              </a:ext>
            </a:extLst>
          </p:cNvPr>
          <p:cNvPicPr>
            <a:picLocks noChangeAspect="1"/>
          </p:cNvPicPr>
          <p:nvPr/>
        </p:nvPicPr>
        <p:blipFill>
          <a:blip r:embed="rId6"/>
          <a:stretch>
            <a:fillRect/>
          </a:stretch>
        </p:blipFill>
        <p:spPr>
          <a:xfrm>
            <a:off x="2988877" y="3041069"/>
            <a:ext cx="518400" cy="518400"/>
          </a:xfrm>
          <a:prstGeom prst="rect">
            <a:avLst/>
          </a:prstGeom>
        </p:spPr>
      </p:pic>
      <p:pic>
        <p:nvPicPr>
          <p:cNvPr id="13" name="Imagen 12">
            <a:extLst>
              <a:ext uri="{FF2B5EF4-FFF2-40B4-BE49-F238E27FC236}">
                <a16:creationId xmlns:a16="http://schemas.microsoft.com/office/drawing/2014/main" id="{21B4B670-ABE2-CC34-FE42-C53565E426F6}"/>
              </a:ext>
            </a:extLst>
          </p:cNvPr>
          <p:cNvPicPr>
            <a:picLocks noChangeAspect="1"/>
          </p:cNvPicPr>
          <p:nvPr/>
        </p:nvPicPr>
        <p:blipFill>
          <a:blip r:embed="rId7"/>
          <a:stretch>
            <a:fillRect/>
          </a:stretch>
        </p:blipFill>
        <p:spPr>
          <a:xfrm>
            <a:off x="4782469" y="3118100"/>
            <a:ext cx="518400" cy="518400"/>
          </a:xfrm>
          <a:prstGeom prst="rect">
            <a:avLst/>
          </a:prstGeom>
        </p:spPr>
      </p:pic>
      <p:sp>
        <p:nvSpPr>
          <p:cNvPr id="17" name="CuadroTexto 16">
            <a:extLst>
              <a:ext uri="{FF2B5EF4-FFF2-40B4-BE49-F238E27FC236}">
                <a16:creationId xmlns:a16="http://schemas.microsoft.com/office/drawing/2014/main" id="{4444E02E-08BE-49B2-3519-8531550C1EDE}"/>
              </a:ext>
            </a:extLst>
          </p:cNvPr>
          <p:cNvSpPr txBox="1"/>
          <p:nvPr/>
        </p:nvSpPr>
        <p:spPr>
          <a:xfrm>
            <a:off x="720882" y="3713823"/>
            <a:ext cx="1684797" cy="600164"/>
          </a:xfrm>
          <a:prstGeom prst="rect">
            <a:avLst/>
          </a:prstGeom>
          <a:noFill/>
        </p:spPr>
        <p:txBody>
          <a:bodyPr wrap="square" rtlCol="0">
            <a:spAutoFit/>
          </a:bodyPr>
          <a:lstStyle/>
          <a:p>
            <a:pPr algn="ctr"/>
            <a:r>
              <a:rPr lang="es-CO" sz="1100" dirty="0">
                <a:latin typeface="Verdana" panose="020B0604030504040204" pitchFamily="34" charset="0"/>
                <a:ea typeface="Verdana" panose="020B0604030504040204" pitchFamily="34" charset="0"/>
                <a:cs typeface="Verdana" panose="020B0604030504040204" pitchFamily="34" charset="0"/>
              </a:rPr>
              <a:t>Fortalecimiento </a:t>
            </a:r>
          </a:p>
          <a:p>
            <a:pPr algn="ctr"/>
            <a:r>
              <a:rPr lang="es-CO" sz="1100" dirty="0">
                <a:latin typeface="Verdana" panose="020B0604030504040204" pitchFamily="34" charset="0"/>
                <a:ea typeface="Verdana" panose="020B0604030504040204" pitchFamily="34" charset="0"/>
                <a:cs typeface="Verdana" panose="020B0604030504040204" pitchFamily="34" charset="0"/>
              </a:rPr>
              <a:t>económico</a:t>
            </a:r>
          </a:p>
          <a:p>
            <a:pPr algn="ctr"/>
            <a:r>
              <a:rPr lang="es-CO" sz="1100" dirty="0">
                <a:latin typeface="Verdana" panose="020B0604030504040204" pitchFamily="34" charset="0"/>
                <a:ea typeface="Verdana" panose="020B0604030504040204" pitchFamily="34" charset="0"/>
                <a:cs typeface="Verdana" panose="020B0604030504040204" pitchFamily="34" charset="0"/>
              </a:rPr>
              <a:t>y asociativo.</a:t>
            </a:r>
          </a:p>
        </p:txBody>
      </p:sp>
      <p:sp>
        <p:nvSpPr>
          <p:cNvPr id="18" name="CuadroTexto 17">
            <a:extLst>
              <a:ext uri="{FF2B5EF4-FFF2-40B4-BE49-F238E27FC236}">
                <a16:creationId xmlns:a16="http://schemas.microsoft.com/office/drawing/2014/main" id="{95D17876-EF14-1467-B9CB-106B9E5DAAB7}"/>
              </a:ext>
            </a:extLst>
          </p:cNvPr>
          <p:cNvSpPr txBox="1"/>
          <p:nvPr/>
        </p:nvSpPr>
        <p:spPr>
          <a:xfrm>
            <a:off x="2405679" y="3713823"/>
            <a:ext cx="1684797" cy="769441"/>
          </a:xfrm>
          <a:prstGeom prst="rect">
            <a:avLst/>
          </a:prstGeom>
          <a:noFill/>
        </p:spPr>
        <p:txBody>
          <a:bodyPr wrap="square" rtlCol="0">
            <a:spAutoFit/>
          </a:bodyPr>
          <a:lstStyle/>
          <a:p>
            <a:pPr algn="ctr"/>
            <a:r>
              <a:rPr lang="es-CO" sz="1100" dirty="0">
                <a:latin typeface="Verdana" panose="020B0604030504040204" pitchFamily="34" charset="0"/>
                <a:ea typeface="Verdana" panose="020B0604030504040204" pitchFamily="34" charset="0"/>
                <a:cs typeface="Verdana" panose="020B0604030504040204" pitchFamily="34" charset="0"/>
              </a:rPr>
              <a:t>Generación de</a:t>
            </a:r>
          </a:p>
          <a:p>
            <a:pPr algn="ctr"/>
            <a:r>
              <a:rPr lang="es-CO" sz="1100" dirty="0">
                <a:latin typeface="Verdana" panose="020B0604030504040204" pitchFamily="34" charset="0"/>
                <a:ea typeface="Verdana" panose="020B0604030504040204" pitchFamily="34" charset="0"/>
                <a:cs typeface="Verdana" panose="020B0604030504040204" pitchFamily="34" charset="0"/>
              </a:rPr>
              <a:t>capacidades</a:t>
            </a:r>
          </a:p>
          <a:p>
            <a:pPr algn="ctr"/>
            <a:r>
              <a:rPr lang="es-CO" sz="1100" dirty="0">
                <a:latin typeface="Verdana" panose="020B0604030504040204" pitchFamily="34" charset="0"/>
                <a:ea typeface="Verdana" panose="020B0604030504040204" pitchFamily="34" charset="0"/>
                <a:cs typeface="Verdana" panose="020B0604030504040204" pitchFamily="34" charset="0"/>
              </a:rPr>
              <a:t>para el desarrollo </a:t>
            </a:r>
          </a:p>
          <a:p>
            <a:pPr algn="ctr"/>
            <a:r>
              <a:rPr lang="es-CO" sz="1100" dirty="0">
                <a:latin typeface="Verdana" panose="020B0604030504040204" pitchFamily="34" charset="0"/>
                <a:ea typeface="Verdana" panose="020B0604030504040204" pitchFamily="34" charset="0"/>
                <a:cs typeface="Verdana" panose="020B0604030504040204" pitchFamily="34" charset="0"/>
              </a:rPr>
              <a:t>empresarial.</a:t>
            </a:r>
          </a:p>
        </p:txBody>
      </p:sp>
      <p:sp>
        <p:nvSpPr>
          <p:cNvPr id="19" name="CuadroTexto 18">
            <a:extLst>
              <a:ext uri="{FF2B5EF4-FFF2-40B4-BE49-F238E27FC236}">
                <a16:creationId xmlns:a16="http://schemas.microsoft.com/office/drawing/2014/main" id="{52FD7C76-8649-E213-841D-E9315DEB4764}"/>
              </a:ext>
            </a:extLst>
          </p:cNvPr>
          <p:cNvSpPr txBox="1"/>
          <p:nvPr/>
        </p:nvSpPr>
        <p:spPr>
          <a:xfrm>
            <a:off x="4047475" y="3713823"/>
            <a:ext cx="1988388" cy="769441"/>
          </a:xfrm>
          <a:prstGeom prst="rect">
            <a:avLst/>
          </a:prstGeom>
          <a:noFill/>
        </p:spPr>
        <p:txBody>
          <a:bodyPr wrap="square" rtlCol="0">
            <a:spAutoFit/>
          </a:bodyPr>
          <a:lstStyle/>
          <a:p>
            <a:pPr algn="ctr"/>
            <a:r>
              <a:rPr lang="es-CO" sz="1100" dirty="0">
                <a:latin typeface="Verdana" panose="020B0604030504040204" pitchFamily="34" charset="0"/>
                <a:ea typeface="Verdana" panose="020B0604030504040204" pitchFamily="34" charset="0"/>
                <a:cs typeface="Verdana" panose="020B0604030504040204" pitchFamily="34" charset="0"/>
              </a:rPr>
              <a:t>Innovación, </a:t>
            </a:r>
          </a:p>
          <a:p>
            <a:pPr algn="ctr"/>
            <a:r>
              <a:rPr lang="es-CO" sz="1100" dirty="0">
                <a:latin typeface="Verdana" panose="020B0604030504040204" pitchFamily="34" charset="0"/>
                <a:ea typeface="Verdana" panose="020B0604030504040204" pitchFamily="34" charset="0"/>
                <a:cs typeface="Verdana" panose="020B0604030504040204" pitchFamily="34" charset="0"/>
              </a:rPr>
              <a:t>cultura emprendedora</a:t>
            </a:r>
          </a:p>
          <a:p>
            <a:pPr algn="ctr"/>
            <a:r>
              <a:rPr lang="es-CO" sz="1100" dirty="0">
                <a:latin typeface="Verdana" panose="020B0604030504040204" pitchFamily="34" charset="0"/>
                <a:ea typeface="Verdana" panose="020B0604030504040204" pitchFamily="34" charset="0"/>
                <a:cs typeface="Verdana" panose="020B0604030504040204" pitchFamily="34" charset="0"/>
              </a:rPr>
              <a:t>y competencias</a:t>
            </a:r>
          </a:p>
          <a:p>
            <a:pPr algn="ctr"/>
            <a:r>
              <a:rPr lang="es-CO" sz="1100" dirty="0">
                <a:latin typeface="Verdana" panose="020B0604030504040204" pitchFamily="34" charset="0"/>
                <a:ea typeface="Verdana" panose="020B0604030504040204" pitchFamily="34" charset="0"/>
                <a:cs typeface="Verdana" panose="020B0604030504040204" pitchFamily="34" charset="0"/>
              </a:rPr>
              <a:t>digitales.</a:t>
            </a:r>
          </a:p>
        </p:txBody>
      </p:sp>
      <p:sp>
        <p:nvSpPr>
          <p:cNvPr id="20" name="CuadroTexto 19">
            <a:extLst>
              <a:ext uri="{FF2B5EF4-FFF2-40B4-BE49-F238E27FC236}">
                <a16:creationId xmlns:a16="http://schemas.microsoft.com/office/drawing/2014/main" id="{8C5200B1-31B9-AD94-4889-F2257AA79584}"/>
              </a:ext>
            </a:extLst>
          </p:cNvPr>
          <p:cNvSpPr txBox="1"/>
          <p:nvPr/>
        </p:nvSpPr>
        <p:spPr>
          <a:xfrm>
            <a:off x="6316861" y="3673971"/>
            <a:ext cx="1988388" cy="261610"/>
          </a:xfrm>
          <a:prstGeom prst="rect">
            <a:avLst/>
          </a:prstGeom>
          <a:noFill/>
        </p:spPr>
        <p:txBody>
          <a:bodyPr wrap="square" rtlCol="0">
            <a:spAutoFit/>
          </a:bodyPr>
          <a:lstStyle/>
          <a:p>
            <a:r>
              <a:rPr lang="es-CO" sz="1100" b="1" dirty="0">
                <a:solidFill>
                  <a:srgbClr val="1F3D7C"/>
                </a:solidFill>
                <a:latin typeface="Verdana" panose="020B0604030504040204" pitchFamily="34" charset="0"/>
                <a:ea typeface="Verdana" panose="020B0604030504040204" pitchFamily="34" charset="0"/>
                <a:cs typeface="Verdana" panose="020B0604030504040204" pitchFamily="34" charset="0"/>
              </a:rPr>
              <a:t>Y más.</a:t>
            </a:r>
          </a:p>
        </p:txBody>
      </p:sp>
      <p:cxnSp>
        <p:nvCxnSpPr>
          <p:cNvPr id="25" name="Conector recto 24">
            <a:extLst>
              <a:ext uri="{FF2B5EF4-FFF2-40B4-BE49-F238E27FC236}">
                <a16:creationId xmlns:a16="http://schemas.microsoft.com/office/drawing/2014/main" id="{482C88FB-7DBC-FAB9-CB91-B9B12FD40E3C}"/>
              </a:ext>
            </a:extLst>
          </p:cNvPr>
          <p:cNvCxnSpPr>
            <a:cxnSpLocks/>
          </p:cNvCxnSpPr>
          <p:nvPr/>
        </p:nvCxnSpPr>
        <p:spPr>
          <a:xfrm>
            <a:off x="2400664" y="3425845"/>
            <a:ext cx="0" cy="609656"/>
          </a:xfrm>
          <a:prstGeom prst="line">
            <a:avLst/>
          </a:prstGeom>
          <a:ln>
            <a:solidFill>
              <a:srgbClr val="1F3D7C"/>
            </a:solidFill>
          </a:ln>
        </p:spPr>
        <p:style>
          <a:lnRef idx="2">
            <a:schemeClr val="accent1"/>
          </a:lnRef>
          <a:fillRef idx="0">
            <a:schemeClr val="accent1"/>
          </a:fillRef>
          <a:effectRef idx="1">
            <a:schemeClr val="accent1"/>
          </a:effectRef>
          <a:fontRef idx="minor">
            <a:schemeClr val="tx1"/>
          </a:fontRef>
        </p:style>
      </p:cxnSp>
      <p:cxnSp>
        <p:nvCxnSpPr>
          <p:cNvPr id="26" name="Conector recto 25">
            <a:extLst>
              <a:ext uri="{FF2B5EF4-FFF2-40B4-BE49-F238E27FC236}">
                <a16:creationId xmlns:a16="http://schemas.microsoft.com/office/drawing/2014/main" id="{06A46585-CCDD-A25D-B571-F153E68B2779}"/>
              </a:ext>
            </a:extLst>
          </p:cNvPr>
          <p:cNvCxnSpPr>
            <a:cxnSpLocks/>
          </p:cNvCxnSpPr>
          <p:nvPr/>
        </p:nvCxnSpPr>
        <p:spPr>
          <a:xfrm>
            <a:off x="4056935" y="3425845"/>
            <a:ext cx="0" cy="609656"/>
          </a:xfrm>
          <a:prstGeom prst="line">
            <a:avLst/>
          </a:prstGeom>
          <a:ln>
            <a:solidFill>
              <a:srgbClr val="1F3D7C"/>
            </a:solidFill>
          </a:ln>
        </p:spPr>
        <p:style>
          <a:lnRef idx="2">
            <a:schemeClr val="accent1"/>
          </a:lnRef>
          <a:fillRef idx="0">
            <a:schemeClr val="accent1"/>
          </a:fillRef>
          <a:effectRef idx="1">
            <a:schemeClr val="accent1"/>
          </a:effectRef>
          <a:fontRef idx="minor">
            <a:schemeClr val="tx1"/>
          </a:fontRef>
        </p:style>
      </p:cxnSp>
      <p:cxnSp>
        <p:nvCxnSpPr>
          <p:cNvPr id="27" name="Conector recto 26">
            <a:extLst>
              <a:ext uri="{FF2B5EF4-FFF2-40B4-BE49-F238E27FC236}">
                <a16:creationId xmlns:a16="http://schemas.microsoft.com/office/drawing/2014/main" id="{F959E7D1-B9C8-B9F2-A9DD-12C8C94DD0F9}"/>
              </a:ext>
            </a:extLst>
          </p:cNvPr>
          <p:cNvCxnSpPr>
            <a:cxnSpLocks/>
          </p:cNvCxnSpPr>
          <p:nvPr/>
        </p:nvCxnSpPr>
        <p:spPr>
          <a:xfrm>
            <a:off x="6023758" y="3513527"/>
            <a:ext cx="0" cy="609656"/>
          </a:xfrm>
          <a:prstGeom prst="line">
            <a:avLst/>
          </a:prstGeom>
          <a:ln>
            <a:solidFill>
              <a:srgbClr val="1F3D7C"/>
            </a:solidFill>
          </a:ln>
        </p:spPr>
        <p:style>
          <a:lnRef idx="2">
            <a:schemeClr val="accent1"/>
          </a:lnRef>
          <a:fillRef idx="0">
            <a:schemeClr val="accent1"/>
          </a:fillRef>
          <a:effectRef idx="1">
            <a:schemeClr val="accent1"/>
          </a:effectRef>
          <a:fontRef idx="minor">
            <a:schemeClr val="tx1"/>
          </a:fontRef>
        </p:style>
      </p:cxnSp>
      <p:pic>
        <p:nvPicPr>
          <p:cNvPr id="28" name="Imagen 27">
            <a:extLst>
              <a:ext uri="{FF2B5EF4-FFF2-40B4-BE49-F238E27FC236}">
                <a16:creationId xmlns:a16="http://schemas.microsoft.com/office/drawing/2014/main" id="{09A3DB40-E175-DCB5-9EAA-511786FF4659}"/>
              </a:ext>
            </a:extLst>
          </p:cNvPr>
          <p:cNvPicPr>
            <a:picLocks noChangeAspect="1"/>
          </p:cNvPicPr>
          <p:nvPr/>
        </p:nvPicPr>
        <p:blipFill>
          <a:blip r:embed="rId8"/>
          <a:srcRect r="38453" b="2939"/>
          <a:stretch/>
        </p:blipFill>
        <p:spPr>
          <a:xfrm>
            <a:off x="6405475" y="184579"/>
            <a:ext cx="1366926" cy="2265323"/>
          </a:xfrm>
          <a:prstGeom prst="rect">
            <a:avLst/>
          </a:prstGeom>
        </p:spPr>
      </p:pic>
      <p:sp>
        <p:nvSpPr>
          <p:cNvPr id="29" name="CuadroTexto 28">
            <a:extLst>
              <a:ext uri="{FF2B5EF4-FFF2-40B4-BE49-F238E27FC236}">
                <a16:creationId xmlns:a16="http://schemas.microsoft.com/office/drawing/2014/main" id="{DCE0FB15-FC68-29DA-E549-1D075D8DADFF}"/>
              </a:ext>
            </a:extLst>
          </p:cNvPr>
          <p:cNvSpPr txBox="1"/>
          <p:nvPr/>
        </p:nvSpPr>
        <p:spPr>
          <a:xfrm>
            <a:off x="460115" y="6722529"/>
            <a:ext cx="6855684" cy="2641749"/>
          </a:xfrm>
          <a:prstGeom prst="rect">
            <a:avLst/>
          </a:prstGeom>
          <a:noFill/>
        </p:spPr>
        <p:txBody>
          <a:bodyPr wrap="square" lIns="91440" tIns="45720" rIns="91440" bIns="45720" anchor="t">
            <a:spAutoFit/>
          </a:bodyPr>
          <a:lstStyle/>
          <a:p>
            <a:pPr algn="just" rtl="0" fontAlgn="base">
              <a:lnSpc>
                <a:spcPts val="1564"/>
              </a:lnSpc>
              <a:spcAft>
                <a:spcPts val="800"/>
              </a:spcAft>
              <a:buNone/>
            </a:pPr>
            <a:r>
              <a:rPr lang="es-MX" sz="2500" b="1" dirty="0">
                <a:solidFill>
                  <a:srgbClr val="1F3D7C"/>
                </a:solidFill>
                <a:latin typeface="Verdana" panose="020B0604030504040204" pitchFamily="34" charset="0"/>
                <a:ea typeface="Verdana" panose="020B0604030504040204" pitchFamily="34" charset="0"/>
              </a:rPr>
              <a:t>¿Qué beneficios ofrece?</a:t>
            </a:r>
          </a:p>
          <a:p>
            <a:pPr algn="just" rtl="0" fontAlgn="base">
              <a:lnSpc>
                <a:spcPts val="1564"/>
              </a:lnSpc>
              <a:spcAft>
                <a:spcPts val="800"/>
              </a:spcAft>
              <a:buNone/>
            </a:pPr>
            <a:r>
              <a:rPr lang="es-MX" sz="11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Las unidades productivas y/o MiPymes encuentran en los Centros de Reindustrialización </a:t>
            </a:r>
            <a:r>
              <a:rPr lang="es-MX" sz="1100" b="1" i="0" dirty="0">
                <a:solidFill>
                  <a:srgbClr val="1F3D7C"/>
                </a:solidFill>
                <a:effectLst/>
                <a:latin typeface="Verdana" panose="020B0604030504040204" pitchFamily="34" charset="0"/>
                <a:ea typeface="Verdana" panose="020B0604030504040204" pitchFamily="34" charset="0"/>
                <a:cs typeface="Verdana" panose="020B0604030504040204" pitchFamily="34" charset="0"/>
              </a:rPr>
              <a:t>ZASCA Agroindustria </a:t>
            </a:r>
            <a:r>
              <a:rPr lang="es-MX" sz="11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las siguientes líneas de intervención: </a:t>
            </a:r>
          </a:p>
          <a:p>
            <a:pPr marL="285750" indent="-285750" algn="just" fontAlgn="base">
              <a:spcAft>
                <a:spcPts val="800"/>
              </a:spcAft>
              <a:buClr>
                <a:srgbClr val="1F3D7C"/>
              </a:buClr>
              <a:buFont typeface="Wingdings" pitchFamily="2" charset="2"/>
              <a:buChar char="§"/>
            </a:pPr>
            <a:r>
              <a:rPr lang="es-MX" sz="1100" b="1" dirty="0">
                <a:solidFill>
                  <a:srgbClr val="1F3D7C"/>
                </a:solidFill>
                <a:latin typeface="Verdana"/>
                <a:ea typeface="Verdana"/>
              </a:rPr>
              <a:t>Desarrollo Productivo Sostenible</a:t>
            </a:r>
            <a:r>
              <a:rPr lang="es-MX" sz="1100" i="0" dirty="0">
                <a:solidFill>
                  <a:srgbClr val="000000"/>
                </a:solidFill>
                <a:effectLst/>
                <a:latin typeface="Verdana"/>
                <a:ea typeface="Verdana"/>
                <a:cs typeface="Verdana" panose="020B0604030504040204" pitchFamily="34" charset="0"/>
              </a:rPr>
              <a:t>: </a:t>
            </a:r>
            <a:r>
              <a:rPr lang="es-MX" sz="1100" b="0" i="0" dirty="0">
                <a:solidFill>
                  <a:srgbClr val="000000"/>
                </a:solidFill>
                <a:effectLst/>
                <a:latin typeface="Verdana"/>
                <a:ea typeface="Verdana"/>
                <a:cs typeface="Verdana" panose="020B0604030504040204" pitchFamily="34" charset="0"/>
              </a:rPr>
              <a:t>asistencia técnica </a:t>
            </a:r>
            <a:r>
              <a:rPr lang="es-MX" sz="1100" dirty="0">
                <a:solidFill>
                  <a:srgbClr val="000000"/>
                </a:solidFill>
                <a:latin typeface="Verdana"/>
                <a:ea typeface="Verdana"/>
                <a:cs typeface="Verdana" panose="020B0604030504040204" pitchFamily="34" charset="0"/>
              </a:rPr>
              <a:t>basada en el plan de acción definido para cada unidad productiva y/o MiPyme. Esta línea abarca cuatro componentes: 1. Mercado y relacionamiento comercial; 2. Calidad</a:t>
            </a:r>
            <a:r>
              <a:rPr lang="es-MX" sz="1100" b="0" i="0" dirty="0">
                <a:solidFill>
                  <a:srgbClr val="000000"/>
                </a:solidFill>
                <a:effectLst/>
                <a:latin typeface="Verdana"/>
                <a:ea typeface="Verdana"/>
                <a:cs typeface="Verdana" panose="020B0604030504040204" pitchFamily="34" charset="0"/>
              </a:rPr>
              <a:t>, inocuidad,</a:t>
            </a:r>
            <a:r>
              <a:rPr lang="es-MX" sz="1100" dirty="0">
                <a:solidFill>
                  <a:srgbClr val="000000"/>
                </a:solidFill>
                <a:latin typeface="Verdana"/>
                <a:ea typeface="Verdana"/>
                <a:cs typeface="Verdana" panose="020B0604030504040204" pitchFamily="34" charset="0"/>
              </a:rPr>
              <a:t> productividad y logística; 3. Mejoramiento productivo e innovación; 4. Competencias empresariales</a:t>
            </a:r>
            <a:r>
              <a:rPr lang="es-MX" sz="1100" b="0" i="0" dirty="0">
                <a:solidFill>
                  <a:srgbClr val="000000"/>
                </a:solidFill>
                <a:effectLst/>
                <a:latin typeface="Verdana"/>
                <a:ea typeface="Verdana"/>
                <a:cs typeface="Verdana" panose="020B0604030504040204" pitchFamily="34" charset="0"/>
              </a:rPr>
              <a:t>.</a:t>
            </a:r>
            <a:r>
              <a:rPr lang="es-MX" sz="1100" dirty="0">
                <a:solidFill>
                  <a:srgbClr val="000000"/>
                </a:solidFill>
                <a:latin typeface="Verdana"/>
                <a:ea typeface="Verdana"/>
                <a:cs typeface="Verdana" panose="020B0604030504040204" pitchFamily="34" charset="0"/>
              </a:rPr>
              <a:t> </a:t>
            </a:r>
            <a:endParaRPr lang="es-MX" sz="1100" b="0" i="0" dirty="0">
              <a:solidFill>
                <a:srgbClr val="000000"/>
              </a:solidFill>
              <a:effectLst/>
              <a:latin typeface="Verdana"/>
              <a:ea typeface="Verdana"/>
              <a:cs typeface="Verdana" panose="020B0604030504040204" pitchFamily="34" charset="0"/>
            </a:endParaRPr>
          </a:p>
          <a:p>
            <a:pPr marL="285750" indent="-285750" algn="just">
              <a:spcAft>
                <a:spcPts val="800"/>
              </a:spcAft>
              <a:buClr>
                <a:srgbClr val="1F3D7C"/>
              </a:buClr>
              <a:buFont typeface="Wingdings" pitchFamily="2" charset="2"/>
              <a:buChar char="§"/>
            </a:pPr>
            <a:r>
              <a:rPr lang="es-MX" sz="1100" b="1" dirty="0">
                <a:solidFill>
                  <a:srgbClr val="1F3D7C"/>
                </a:solidFill>
                <a:latin typeface="Verdana" panose="020B0604030504040204" pitchFamily="34" charset="0"/>
                <a:ea typeface="Verdana" panose="020B0604030504040204" pitchFamily="34" charset="0"/>
              </a:rPr>
              <a:t>Desarrollo del Ser</a:t>
            </a:r>
            <a:r>
              <a:rPr lang="es-MX" sz="1100" i="0" dirty="0">
                <a:solidFill>
                  <a:srgbClr val="000000"/>
                </a:solidFill>
                <a:effectLst/>
                <a:latin typeface="Verdana"/>
                <a:ea typeface="Verdana"/>
                <a:cs typeface="Verdana" panose="020B0604030504040204" pitchFamily="34" charset="0"/>
              </a:rPr>
              <a:t>: </a:t>
            </a:r>
            <a:r>
              <a:rPr lang="es-MX" sz="1100" dirty="0">
                <a:solidFill>
                  <a:srgbClr val="000000"/>
                </a:solidFill>
                <a:latin typeface="Verdana"/>
                <a:ea typeface="Verdana"/>
                <a:cs typeface="Verdana" panose="020B0604030504040204" pitchFamily="34" charset="0"/>
              </a:rPr>
              <a:t>asistencia técnica en procesos de </a:t>
            </a:r>
            <a:r>
              <a:rPr lang="es-MX" sz="1100" b="0" i="0" dirty="0">
                <a:solidFill>
                  <a:srgbClr val="000000"/>
                </a:solidFill>
                <a:effectLst/>
                <a:latin typeface="Verdana"/>
                <a:ea typeface="Verdana"/>
                <a:cs typeface="Verdana" panose="020B0604030504040204" pitchFamily="34" charset="0"/>
              </a:rPr>
              <a:t>liderazgo, </a:t>
            </a:r>
            <a:r>
              <a:rPr lang="es-MX" sz="1100" dirty="0">
                <a:solidFill>
                  <a:srgbClr val="000000"/>
                </a:solidFill>
                <a:latin typeface="Verdana"/>
                <a:ea typeface="Verdana"/>
                <a:cs typeface="Verdana" panose="020B0604030504040204" pitchFamily="34" charset="0"/>
              </a:rPr>
              <a:t>proyecto de vida, cambio</a:t>
            </a:r>
            <a:r>
              <a:rPr lang="es-MX" sz="1100" b="0" i="0" dirty="0">
                <a:solidFill>
                  <a:srgbClr val="000000"/>
                </a:solidFill>
                <a:effectLst/>
                <a:latin typeface="Verdana"/>
                <a:ea typeface="Verdana"/>
                <a:cs typeface="Verdana" panose="020B0604030504040204" pitchFamily="34" charset="0"/>
              </a:rPr>
              <a:t> cultural y relevo generacional.</a:t>
            </a:r>
            <a:r>
              <a:rPr lang="es-MX" sz="1100" dirty="0">
                <a:solidFill>
                  <a:srgbClr val="000000"/>
                </a:solidFill>
                <a:latin typeface="Verdana"/>
                <a:ea typeface="Verdana"/>
                <a:cs typeface="Verdana" panose="020B0604030504040204" pitchFamily="34" charset="0"/>
              </a:rPr>
              <a:t> </a:t>
            </a:r>
            <a:endParaRPr lang="es-MX" sz="1100" dirty="0">
              <a:latin typeface="Verdana"/>
              <a:ea typeface="Verdana"/>
            </a:endParaRPr>
          </a:p>
          <a:p>
            <a:pPr marL="285750" indent="-285750" algn="just">
              <a:spcAft>
                <a:spcPts val="800"/>
              </a:spcAft>
              <a:buClr>
                <a:srgbClr val="1F3D7C"/>
              </a:buClr>
              <a:buFont typeface="Wingdings" pitchFamily="2" charset="2"/>
              <a:buChar char="§"/>
            </a:pPr>
            <a:r>
              <a:rPr lang="es-MX" sz="1100" b="1" dirty="0">
                <a:solidFill>
                  <a:srgbClr val="1F3D7C"/>
                </a:solidFill>
                <a:latin typeface="Verdana" panose="020B0604030504040204" pitchFamily="34" charset="0"/>
                <a:ea typeface="Verdana" panose="020B0604030504040204" pitchFamily="34" charset="0"/>
              </a:rPr>
              <a:t>Desarrollo Comunitario:</a:t>
            </a:r>
            <a:r>
              <a:rPr lang="es-MX" sz="1100" i="0" dirty="0">
                <a:solidFill>
                  <a:srgbClr val="000000"/>
                </a:solidFill>
                <a:effectLst/>
                <a:latin typeface="Verdana"/>
                <a:ea typeface="Verdana"/>
                <a:cs typeface="Verdana" panose="020B0604030504040204" pitchFamily="34" charset="0"/>
              </a:rPr>
              <a:t> </a:t>
            </a:r>
            <a:r>
              <a:rPr lang="es-MX" sz="1100" dirty="0">
                <a:solidFill>
                  <a:srgbClr val="000000"/>
                </a:solidFill>
                <a:latin typeface="Verdana"/>
                <a:ea typeface="Verdana"/>
                <a:cs typeface="Verdana" panose="020B0604030504040204" pitchFamily="34" charset="0"/>
              </a:rPr>
              <a:t>esta línea abarca tres componentes: 1. Asociatividad para </a:t>
            </a:r>
            <a:r>
              <a:rPr lang="es-MX" sz="1100" b="0" i="0" dirty="0">
                <a:solidFill>
                  <a:srgbClr val="000000"/>
                </a:solidFill>
                <a:effectLst/>
                <a:latin typeface="Verdana"/>
                <a:ea typeface="Verdana"/>
                <a:cs typeface="Verdana" panose="020B0604030504040204" pitchFamily="34" charset="0"/>
              </a:rPr>
              <a:t>la confianza</a:t>
            </a:r>
            <a:r>
              <a:rPr lang="es-MX" sz="1100" dirty="0">
                <a:solidFill>
                  <a:srgbClr val="000000"/>
                </a:solidFill>
                <a:latin typeface="Verdana"/>
                <a:ea typeface="Verdana"/>
                <a:cs typeface="Verdana" panose="020B0604030504040204" pitchFamily="34" charset="0"/>
              </a:rPr>
              <a:t> y autogestión;</a:t>
            </a:r>
            <a:r>
              <a:rPr lang="es-MX" sz="1100" b="0" i="0" dirty="0">
                <a:solidFill>
                  <a:srgbClr val="000000"/>
                </a:solidFill>
                <a:effectLst/>
                <a:latin typeface="Verdana"/>
                <a:ea typeface="Verdana"/>
                <a:cs typeface="Verdana" panose="020B0604030504040204" pitchFamily="34" charset="0"/>
              </a:rPr>
              <a:t> </a:t>
            </a:r>
            <a:r>
              <a:rPr lang="es-MX" sz="1100" dirty="0">
                <a:solidFill>
                  <a:srgbClr val="000000"/>
                </a:solidFill>
                <a:latin typeface="Verdana"/>
                <a:ea typeface="Verdana"/>
                <a:cs typeface="Verdana" panose="020B0604030504040204" pitchFamily="34" charset="0"/>
              </a:rPr>
              <a:t>2. Asociatividad para la productividad; 3. Asociatividad para la comercialización</a:t>
            </a:r>
            <a:r>
              <a:rPr lang="es-MX" sz="1100" b="0" i="0" dirty="0">
                <a:solidFill>
                  <a:srgbClr val="000000"/>
                </a:solidFill>
                <a:effectLst/>
                <a:latin typeface="Verdana"/>
                <a:ea typeface="Verdana"/>
                <a:cs typeface="Verdana" panose="020B0604030504040204" pitchFamily="34" charset="0"/>
              </a:rPr>
              <a:t>.</a:t>
            </a:r>
            <a:endParaRPr lang="es-MX" sz="1100" dirty="0">
              <a:solidFill>
                <a:srgbClr val="000000"/>
              </a:solidFill>
              <a:latin typeface="Verdana"/>
              <a:ea typeface="Verdana"/>
              <a:cs typeface="Verdana" panose="020B0604030504040204" pitchFamily="34" charset="0"/>
            </a:endParaRPr>
          </a:p>
        </p:txBody>
      </p:sp>
    </p:spTree>
    <p:extLst>
      <p:ext uri="{BB962C8B-B14F-4D97-AF65-F5344CB8AC3E}">
        <p14:creationId xmlns:p14="http://schemas.microsoft.com/office/powerpoint/2010/main" val="3054543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F26E51-5CA4-CC00-629F-AB91B147523B}"/>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F51C646C-EABA-B626-C139-959339B9CC1C}"/>
              </a:ext>
            </a:extLst>
          </p:cNvPr>
          <p:cNvSpPr txBox="1"/>
          <p:nvPr/>
        </p:nvSpPr>
        <p:spPr>
          <a:xfrm>
            <a:off x="394510" y="3664867"/>
            <a:ext cx="6408504" cy="430887"/>
          </a:xfrm>
          <a:prstGeom prst="rect">
            <a:avLst/>
          </a:prstGeom>
          <a:noFill/>
        </p:spPr>
        <p:txBody>
          <a:bodyPr wrap="square" rtlCol="0">
            <a:spAutoFit/>
          </a:bodyPr>
          <a:lstStyle/>
          <a:p>
            <a:r>
              <a:rPr lang="es-MX" sz="1100" dirty="0">
                <a:latin typeface="Verdana" panose="020B0604030504040204" pitchFamily="34" charset="0"/>
                <a:ea typeface="Verdana" panose="020B0604030504040204" pitchFamily="34" charset="0"/>
                <a:cs typeface="Verdana" panose="020B0604030504040204" pitchFamily="34" charset="0"/>
              </a:rPr>
              <a:t>Las </a:t>
            </a:r>
            <a:r>
              <a:rPr lang="es-MX" sz="1100" b="1" dirty="0">
                <a:solidFill>
                  <a:srgbClr val="1F3D7C"/>
                </a:solidFill>
                <a:latin typeface="Verdana" panose="020B0604030504040204" pitchFamily="34" charset="0"/>
                <a:ea typeface="Verdana" panose="020B0604030504040204" pitchFamily="34" charset="0"/>
                <a:cs typeface="Verdana" panose="020B0604030504040204" pitchFamily="34" charset="0"/>
              </a:rPr>
              <a:t>MiPymes y/o unidades productivas </a:t>
            </a:r>
            <a:r>
              <a:rPr lang="es-MX" sz="1100" dirty="0">
                <a:latin typeface="Verdana" panose="020B0604030504040204" pitchFamily="34" charset="0"/>
                <a:ea typeface="Verdana" panose="020B0604030504040204" pitchFamily="34" charset="0"/>
                <a:cs typeface="Verdana" panose="020B0604030504040204" pitchFamily="34" charset="0"/>
              </a:rPr>
              <a:t>deben cumplir con las siguientes características para participar en el programa: </a:t>
            </a:r>
          </a:p>
        </p:txBody>
      </p:sp>
      <p:sp>
        <p:nvSpPr>
          <p:cNvPr id="5" name="CuadroTexto 4">
            <a:extLst>
              <a:ext uri="{FF2B5EF4-FFF2-40B4-BE49-F238E27FC236}">
                <a16:creationId xmlns:a16="http://schemas.microsoft.com/office/drawing/2014/main" id="{83D74133-E279-A3AC-06E5-3672CACBAD4A}"/>
              </a:ext>
            </a:extLst>
          </p:cNvPr>
          <p:cNvSpPr txBox="1"/>
          <p:nvPr/>
        </p:nvSpPr>
        <p:spPr>
          <a:xfrm>
            <a:off x="601896" y="8624353"/>
            <a:ext cx="6629937" cy="830997"/>
          </a:xfrm>
          <a:prstGeom prst="rect">
            <a:avLst/>
          </a:prstGeom>
          <a:noFill/>
        </p:spPr>
        <p:txBody>
          <a:bodyPr wrap="square" rtlCol="0">
            <a:spAutoFit/>
          </a:bodyPr>
          <a:lstStyle/>
          <a:p>
            <a:r>
              <a:rPr lang="es-ES" sz="800" b="1" dirty="0">
                <a:solidFill>
                  <a:srgbClr val="1F3D7C"/>
                </a:solidFill>
                <a:effectLst/>
                <a:latin typeface="Verdana" panose="020B0604030504040204" pitchFamily="34" charset="0"/>
                <a:ea typeface="Verdana" panose="020B0604030504040204" pitchFamily="34" charset="0"/>
                <a:cs typeface="Calibri" panose="020F0502020204030204" pitchFamily="34" charset="0"/>
              </a:rPr>
              <a:t>Nota</a:t>
            </a:r>
            <a:r>
              <a:rPr lang="es-ES" sz="800" dirty="0">
                <a:solidFill>
                  <a:srgbClr val="1F3D7C"/>
                </a:solidFill>
                <a:effectLst/>
                <a:latin typeface="Verdana" panose="020B0604030504040204" pitchFamily="34" charset="0"/>
                <a:ea typeface="Verdana" panose="020B0604030504040204" pitchFamily="34" charset="0"/>
                <a:cs typeface="Calibri" panose="020F0502020204030204" pitchFamily="34" charset="0"/>
              </a:rPr>
              <a:t>: </a:t>
            </a:r>
            <a:r>
              <a:rPr lang="es-ES" sz="800" dirty="0">
                <a:effectLst/>
                <a:latin typeface="Verdana" panose="020B0604030504040204" pitchFamily="34" charset="0"/>
                <a:ea typeface="Verdana" panose="020B0604030504040204" pitchFamily="34" charset="0"/>
                <a:cs typeface="Calibri" panose="020F0502020204030204" pitchFamily="34" charset="0"/>
              </a:rPr>
              <a:t>Las MiPymes y/o Unidades Productivas que sean visitadas y se realice diligenciamiento de la herramienta diagnóstico, se les validaran los criterios de entrada y la información suministrada durante el proceso. </a:t>
            </a:r>
          </a:p>
          <a:p>
            <a:endParaRPr lang="es-MX" sz="800" dirty="0">
              <a:effectLst/>
              <a:latin typeface="Verdana" panose="020B0604030504040204" pitchFamily="34" charset="0"/>
              <a:ea typeface="Verdana" panose="020B0604030504040204" pitchFamily="34" charset="0"/>
            </a:endParaRPr>
          </a:p>
          <a:p>
            <a:r>
              <a:rPr lang="es-ES" sz="800" dirty="0">
                <a:effectLst/>
                <a:latin typeface="Verdana" panose="020B0604030504040204" pitchFamily="34" charset="0"/>
                <a:ea typeface="Verdana" panose="020B0604030504040204" pitchFamily="34" charset="0"/>
                <a:cs typeface="Calibri" panose="020F0502020204030204" pitchFamily="34" charset="0"/>
              </a:rPr>
              <a:t>Las MiPymes y/o Unidades Productivas que cumplan con los criterios de entrada, deben diligenciar completamente el formulario de postulación. Es importante resaltar que los formularios que no estén totalmente diligenciados no serán tenidos en cuenta</a:t>
            </a:r>
            <a:endParaRPr lang="es-CO" sz="800" dirty="0">
              <a:latin typeface="Verdana" panose="020B0604030504040204" pitchFamily="34" charset="0"/>
              <a:ea typeface="Verdana" panose="020B0604030504040204" pitchFamily="34" charset="0"/>
              <a:cs typeface="Verdana" panose="020B0604030504040204" pitchFamily="34" charset="0"/>
            </a:endParaRPr>
          </a:p>
        </p:txBody>
      </p:sp>
      <p:sp>
        <p:nvSpPr>
          <p:cNvPr id="6" name="CuadroTexto 5">
            <a:extLst>
              <a:ext uri="{FF2B5EF4-FFF2-40B4-BE49-F238E27FC236}">
                <a16:creationId xmlns:a16="http://schemas.microsoft.com/office/drawing/2014/main" id="{C05E72E7-D52F-E025-119A-33F9E69EAE97}"/>
              </a:ext>
            </a:extLst>
          </p:cNvPr>
          <p:cNvSpPr txBox="1"/>
          <p:nvPr/>
        </p:nvSpPr>
        <p:spPr>
          <a:xfrm>
            <a:off x="2256941" y="9517795"/>
            <a:ext cx="3258518" cy="276999"/>
          </a:xfrm>
          <a:prstGeom prst="rect">
            <a:avLst/>
          </a:prstGeom>
          <a:noFill/>
        </p:spPr>
        <p:txBody>
          <a:bodyPr wrap="square" rtlCol="0">
            <a:spAutoFit/>
          </a:bodyPr>
          <a:lstStyle/>
          <a:p>
            <a:pPr algn="ctr"/>
            <a:r>
              <a:rPr lang="es-CO" sz="1200" dirty="0">
                <a:latin typeface="Verdana" panose="020B0604030504040204" pitchFamily="34" charset="0"/>
                <a:ea typeface="Verdana" panose="020B0604030504040204" pitchFamily="34" charset="0"/>
                <a:cs typeface="Verdana" panose="020B0604030504040204" pitchFamily="34" charset="0"/>
              </a:rPr>
              <a:t>- 5 -</a:t>
            </a:r>
          </a:p>
        </p:txBody>
      </p:sp>
      <p:pic>
        <p:nvPicPr>
          <p:cNvPr id="8" name="Imagen 7">
            <a:extLst>
              <a:ext uri="{FF2B5EF4-FFF2-40B4-BE49-F238E27FC236}">
                <a16:creationId xmlns:a16="http://schemas.microsoft.com/office/drawing/2014/main" id="{F598BDE1-4112-36C4-A2E8-51EFCE669B51}"/>
              </a:ext>
            </a:extLst>
          </p:cNvPr>
          <p:cNvPicPr>
            <a:picLocks noChangeAspect="1"/>
          </p:cNvPicPr>
          <p:nvPr/>
        </p:nvPicPr>
        <p:blipFill>
          <a:blip r:embed="rId2"/>
          <a:srcRect r="50000"/>
          <a:stretch/>
        </p:blipFill>
        <p:spPr>
          <a:xfrm>
            <a:off x="6354208" y="253911"/>
            <a:ext cx="1418192" cy="2980690"/>
          </a:xfrm>
          <a:prstGeom prst="rect">
            <a:avLst/>
          </a:prstGeom>
        </p:spPr>
      </p:pic>
      <p:sp>
        <p:nvSpPr>
          <p:cNvPr id="4" name="CuadroTexto 3">
            <a:extLst>
              <a:ext uri="{FF2B5EF4-FFF2-40B4-BE49-F238E27FC236}">
                <a16:creationId xmlns:a16="http://schemas.microsoft.com/office/drawing/2014/main" id="{C9B11A65-5C4D-CA31-E332-176211C4B14A}"/>
              </a:ext>
            </a:extLst>
          </p:cNvPr>
          <p:cNvSpPr txBox="1"/>
          <p:nvPr/>
        </p:nvSpPr>
        <p:spPr>
          <a:xfrm>
            <a:off x="429992" y="497751"/>
            <a:ext cx="5877076" cy="1477328"/>
          </a:xfrm>
          <a:prstGeom prst="rect">
            <a:avLst/>
          </a:prstGeom>
          <a:noFill/>
        </p:spPr>
        <p:txBody>
          <a:bodyPr wrap="square">
            <a:spAutoFit/>
          </a:bodyPr>
          <a:lstStyle/>
          <a:p>
            <a:pPr>
              <a:lnSpc>
                <a:spcPts val="2700"/>
              </a:lnSpc>
            </a:pPr>
            <a:r>
              <a:rPr lang="es-MX" sz="2500" b="1" dirty="0">
                <a:solidFill>
                  <a:srgbClr val="1F3D7C"/>
                </a:solidFill>
                <a:latin typeface="Verdana" panose="020B0604030504040204" pitchFamily="34" charset="0"/>
                <a:ea typeface="Verdana" panose="020B0604030504040204" pitchFamily="34" charset="0"/>
                <a:cs typeface="Verdana" panose="020B0604030504040204" pitchFamily="34" charset="0"/>
              </a:rPr>
              <a:t>Criterios de selección de </a:t>
            </a:r>
          </a:p>
          <a:p>
            <a:pPr>
              <a:lnSpc>
                <a:spcPts val="2700"/>
              </a:lnSpc>
            </a:pPr>
            <a:r>
              <a:rPr lang="es-MX" sz="2500" b="1" dirty="0">
                <a:solidFill>
                  <a:srgbClr val="1F3D7C"/>
                </a:solidFill>
                <a:latin typeface="Verdana" panose="020B0604030504040204" pitchFamily="34" charset="0"/>
                <a:ea typeface="Verdana" panose="020B0604030504040204" pitchFamily="34" charset="0"/>
                <a:cs typeface="Verdana" panose="020B0604030504040204" pitchFamily="34" charset="0"/>
              </a:rPr>
              <a:t>las MiPymes y/o unidades productivas que participaran </a:t>
            </a:r>
          </a:p>
          <a:p>
            <a:pPr>
              <a:lnSpc>
                <a:spcPts val="2700"/>
              </a:lnSpc>
            </a:pPr>
            <a:r>
              <a:rPr lang="es-MX" sz="2500" b="1" dirty="0">
                <a:solidFill>
                  <a:srgbClr val="1F3D7C"/>
                </a:solidFill>
                <a:latin typeface="Verdana" panose="020B0604030504040204" pitchFamily="34" charset="0"/>
                <a:ea typeface="Verdana" panose="020B0604030504040204" pitchFamily="34" charset="0"/>
                <a:cs typeface="Verdana" panose="020B0604030504040204" pitchFamily="34" charset="0"/>
              </a:rPr>
              <a:t>en el programa:</a:t>
            </a:r>
            <a:endParaRPr lang="es-CO" sz="2500" b="1" dirty="0">
              <a:solidFill>
                <a:srgbClr val="1F3D7C"/>
              </a:solidFill>
              <a:latin typeface="Verdana" panose="020B0604030504040204" pitchFamily="34" charset="0"/>
              <a:ea typeface="Verdana" panose="020B0604030504040204" pitchFamily="34" charset="0"/>
              <a:cs typeface="Verdana" panose="020B0604030504040204" pitchFamily="34" charset="0"/>
            </a:endParaRPr>
          </a:p>
        </p:txBody>
      </p:sp>
      <p:grpSp>
        <p:nvGrpSpPr>
          <p:cNvPr id="11" name="Grupo 10">
            <a:extLst>
              <a:ext uri="{FF2B5EF4-FFF2-40B4-BE49-F238E27FC236}">
                <a16:creationId xmlns:a16="http://schemas.microsoft.com/office/drawing/2014/main" id="{0DFC0D07-2526-6582-2CD2-FB0387D03F4D}"/>
              </a:ext>
            </a:extLst>
          </p:cNvPr>
          <p:cNvGrpSpPr/>
          <p:nvPr/>
        </p:nvGrpSpPr>
        <p:grpSpPr>
          <a:xfrm>
            <a:off x="552531" y="4387228"/>
            <a:ext cx="463281" cy="463281"/>
            <a:chOff x="752169" y="3577777"/>
            <a:chExt cx="692498" cy="692498"/>
          </a:xfrm>
        </p:grpSpPr>
        <p:sp>
          <p:nvSpPr>
            <p:cNvPr id="7" name="Elipse 6">
              <a:extLst>
                <a:ext uri="{FF2B5EF4-FFF2-40B4-BE49-F238E27FC236}">
                  <a16:creationId xmlns:a16="http://schemas.microsoft.com/office/drawing/2014/main" id="{DC466E29-56DA-B9D4-760A-13EBB7B0BB84}"/>
                </a:ext>
              </a:extLst>
            </p:cNvPr>
            <p:cNvSpPr/>
            <p:nvPr/>
          </p:nvSpPr>
          <p:spPr>
            <a:xfrm>
              <a:off x="752169" y="3577777"/>
              <a:ext cx="692498" cy="692498"/>
            </a:xfrm>
            <a:prstGeom prst="ellipse">
              <a:avLst/>
            </a:prstGeom>
            <a:noFill/>
            <a:ln w="38100">
              <a:solidFill>
                <a:srgbClr val="1F3D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1600" dirty="0"/>
            </a:p>
          </p:txBody>
        </p:sp>
        <p:sp>
          <p:nvSpPr>
            <p:cNvPr id="10" name="CuadroTexto 9">
              <a:extLst>
                <a:ext uri="{FF2B5EF4-FFF2-40B4-BE49-F238E27FC236}">
                  <a16:creationId xmlns:a16="http://schemas.microsoft.com/office/drawing/2014/main" id="{4DAADDB4-5B81-1CB4-E272-1C8E074C4ACA}"/>
                </a:ext>
              </a:extLst>
            </p:cNvPr>
            <p:cNvSpPr txBox="1"/>
            <p:nvPr/>
          </p:nvSpPr>
          <p:spPr>
            <a:xfrm>
              <a:off x="858380" y="3651208"/>
              <a:ext cx="494081" cy="506060"/>
            </a:xfrm>
            <a:prstGeom prst="rect">
              <a:avLst/>
            </a:prstGeom>
            <a:noFill/>
          </p:spPr>
          <p:txBody>
            <a:bodyPr wrap="none" rtlCol="0">
              <a:spAutoFit/>
            </a:bodyPr>
            <a:lstStyle/>
            <a:p>
              <a:r>
                <a:rPr lang="es-CO" sz="1600" b="1" dirty="0">
                  <a:solidFill>
                    <a:srgbClr val="1F3D7C"/>
                  </a:solidFill>
                  <a:latin typeface="Verdana" panose="020B0604030504040204" pitchFamily="34" charset="0"/>
                  <a:ea typeface="Verdana" panose="020B0604030504040204" pitchFamily="34" charset="0"/>
                  <a:cs typeface="Verdana" panose="020B0604030504040204" pitchFamily="34" charset="0"/>
                </a:rPr>
                <a:t>1</a:t>
              </a:r>
            </a:p>
          </p:txBody>
        </p:sp>
      </p:grpSp>
      <p:grpSp>
        <p:nvGrpSpPr>
          <p:cNvPr id="12" name="Grupo 11">
            <a:extLst>
              <a:ext uri="{FF2B5EF4-FFF2-40B4-BE49-F238E27FC236}">
                <a16:creationId xmlns:a16="http://schemas.microsoft.com/office/drawing/2014/main" id="{560E3CAF-2AD0-5EC6-E114-3921C1E96070}"/>
              </a:ext>
            </a:extLst>
          </p:cNvPr>
          <p:cNvGrpSpPr/>
          <p:nvPr/>
        </p:nvGrpSpPr>
        <p:grpSpPr>
          <a:xfrm>
            <a:off x="2725722" y="4373969"/>
            <a:ext cx="463281" cy="463281"/>
            <a:chOff x="752169" y="3577777"/>
            <a:chExt cx="692498" cy="692498"/>
          </a:xfrm>
        </p:grpSpPr>
        <p:sp>
          <p:nvSpPr>
            <p:cNvPr id="13" name="Elipse 12">
              <a:extLst>
                <a:ext uri="{FF2B5EF4-FFF2-40B4-BE49-F238E27FC236}">
                  <a16:creationId xmlns:a16="http://schemas.microsoft.com/office/drawing/2014/main" id="{61340464-E2BA-44AD-4506-106894F870B1}"/>
                </a:ext>
              </a:extLst>
            </p:cNvPr>
            <p:cNvSpPr/>
            <p:nvPr/>
          </p:nvSpPr>
          <p:spPr>
            <a:xfrm>
              <a:off x="752169" y="3577777"/>
              <a:ext cx="692498" cy="692498"/>
            </a:xfrm>
            <a:prstGeom prst="ellipse">
              <a:avLst/>
            </a:prstGeom>
            <a:noFill/>
            <a:ln w="38100">
              <a:solidFill>
                <a:srgbClr val="1F3D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1600" dirty="0"/>
            </a:p>
          </p:txBody>
        </p:sp>
        <p:sp>
          <p:nvSpPr>
            <p:cNvPr id="14" name="CuadroTexto 13">
              <a:extLst>
                <a:ext uri="{FF2B5EF4-FFF2-40B4-BE49-F238E27FC236}">
                  <a16:creationId xmlns:a16="http://schemas.microsoft.com/office/drawing/2014/main" id="{AA581E60-0A6D-A7FA-9D8D-FCA4DE115D91}"/>
                </a:ext>
              </a:extLst>
            </p:cNvPr>
            <p:cNvSpPr txBox="1"/>
            <p:nvPr/>
          </p:nvSpPr>
          <p:spPr>
            <a:xfrm>
              <a:off x="858380" y="3651208"/>
              <a:ext cx="494081" cy="506060"/>
            </a:xfrm>
            <a:prstGeom prst="rect">
              <a:avLst/>
            </a:prstGeom>
            <a:noFill/>
          </p:spPr>
          <p:txBody>
            <a:bodyPr wrap="none" rtlCol="0">
              <a:spAutoFit/>
            </a:bodyPr>
            <a:lstStyle/>
            <a:p>
              <a:r>
                <a:rPr lang="es-CO" sz="1600" b="1" dirty="0">
                  <a:solidFill>
                    <a:srgbClr val="1F3D7C"/>
                  </a:solidFill>
                  <a:latin typeface="Verdana" panose="020B0604030504040204" pitchFamily="34" charset="0"/>
                  <a:ea typeface="Verdana" panose="020B0604030504040204" pitchFamily="34" charset="0"/>
                  <a:cs typeface="Verdana" panose="020B0604030504040204" pitchFamily="34" charset="0"/>
                </a:rPr>
                <a:t>2</a:t>
              </a:r>
            </a:p>
          </p:txBody>
        </p:sp>
      </p:grpSp>
      <p:grpSp>
        <p:nvGrpSpPr>
          <p:cNvPr id="15" name="Grupo 14">
            <a:extLst>
              <a:ext uri="{FF2B5EF4-FFF2-40B4-BE49-F238E27FC236}">
                <a16:creationId xmlns:a16="http://schemas.microsoft.com/office/drawing/2014/main" id="{E4AAD705-97D6-F115-5ADE-A7FD98296F4F}"/>
              </a:ext>
            </a:extLst>
          </p:cNvPr>
          <p:cNvGrpSpPr/>
          <p:nvPr/>
        </p:nvGrpSpPr>
        <p:grpSpPr>
          <a:xfrm>
            <a:off x="5268158" y="4387228"/>
            <a:ext cx="463281" cy="463281"/>
            <a:chOff x="752169" y="3577777"/>
            <a:chExt cx="692498" cy="692498"/>
          </a:xfrm>
        </p:grpSpPr>
        <p:sp>
          <p:nvSpPr>
            <p:cNvPr id="16" name="Elipse 15">
              <a:extLst>
                <a:ext uri="{FF2B5EF4-FFF2-40B4-BE49-F238E27FC236}">
                  <a16:creationId xmlns:a16="http://schemas.microsoft.com/office/drawing/2014/main" id="{8D67115B-8F8C-9C15-8FE7-36305C803C8D}"/>
                </a:ext>
              </a:extLst>
            </p:cNvPr>
            <p:cNvSpPr/>
            <p:nvPr/>
          </p:nvSpPr>
          <p:spPr>
            <a:xfrm>
              <a:off x="752169" y="3577777"/>
              <a:ext cx="692498" cy="692498"/>
            </a:xfrm>
            <a:prstGeom prst="ellipse">
              <a:avLst/>
            </a:prstGeom>
            <a:noFill/>
            <a:ln w="38100">
              <a:solidFill>
                <a:srgbClr val="1F3D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1600" dirty="0"/>
            </a:p>
          </p:txBody>
        </p:sp>
        <p:sp>
          <p:nvSpPr>
            <p:cNvPr id="17" name="CuadroTexto 16">
              <a:extLst>
                <a:ext uri="{FF2B5EF4-FFF2-40B4-BE49-F238E27FC236}">
                  <a16:creationId xmlns:a16="http://schemas.microsoft.com/office/drawing/2014/main" id="{5A8F0EDF-9B59-DC6A-1EA8-649D00D87D96}"/>
                </a:ext>
              </a:extLst>
            </p:cNvPr>
            <p:cNvSpPr txBox="1"/>
            <p:nvPr/>
          </p:nvSpPr>
          <p:spPr>
            <a:xfrm>
              <a:off x="858380" y="3651208"/>
              <a:ext cx="494081" cy="506060"/>
            </a:xfrm>
            <a:prstGeom prst="rect">
              <a:avLst/>
            </a:prstGeom>
            <a:noFill/>
          </p:spPr>
          <p:txBody>
            <a:bodyPr wrap="none" rtlCol="0">
              <a:spAutoFit/>
            </a:bodyPr>
            <a:lstStyle/>
            <a:p>
              <a:r>
                <a:rPr lang="es-CO" sz="1600" b="1" dirty="0">
                  <a:solidFill>
                    <a:srgbClr val="1F3D7C"/>
                  </a:solidFill>
                  <a:latin typeface="Verdana" panose="020B0604030504040204" pitchFamily="34" charset="0"/>
                  <a:ea typeface="Verdana" panose="020B0604030504040204" pitchFamily="34" charset="0"/>
                  <a:cs typeface="Verdana" panose="020B0604030504040204" pitchFamily="34" charset="0"/>
                </a:rPr>
                <a:t>3</a:t>
              </a:r>
            </a:p>
          </p:txBody>
        </p:sp>
      </p:grpSp>
      <p:sp>
        <p:nvSpPr>
          <p:cNvPr id="19" name="CuadroTexto 18">
            <a:extLst>
              <a:ext uri="{FF2B5EF4-FFF2-40B4-BE49-F238E27FC236}">
                <a16:creationId xmlns:a16="http://schemas.microsoft.com/office/drawing/2014/main" id="{615274DB-0358-F899-D927-2AE3EEF38010}"/>
              </a:ext>
            </a:extLst>
          </p:cNvPr>
          <p:cNvSpPr txBox="1"/>
          <p:nvPr/>
        </p:nvSpPr>
        <p:spPr>
          <a:xfrm>
            <a:off x="1040305" y="4353152"/>
            <a:ext cx="1504772" cy="1446550"/>
          </a:xfrm>
          <a:prstGeom prst="rect">
            <a:avLst/>
          </a:prstGeom>
          <a:noFill/>
        </p:spPr>
        <p:txBody>
          <a:bodyPr wrap="square">
            <a:spAutoFit/>
          </a:bodyPr>
          <a:lstStyle/>
          <a:p>
            <a:r>
              <a:rPr lang="es-MX" sz="1100" dirty="0">
                <a:latin typeface="Verdana" panose="020B0604030504040204" pitchFamily="34" charset="0"/>
                <a:ea typeface="Verdana" panose="020B0604030504040204" pitchFamily="34" charset="0"/>
                <a:cs typeface="Verdana" panose="020B0604030504040204" pitchFamily="34" charset="0"/>
              </a:rPr>
              <a:t>Los postulantes </a:t>
            </a:r>
            <a:r>
              <a:rPr lang="es-MX" sz="1100" b="1" dirty="0">
                <a:solidFill>
                  <a:srgbClr val="1F3D7C"/>
                </a:solidFill>
                <a:latin typeface="Verdana" panose="020B0604030504040204" pitchFamily="34" charset="0"/>
                <a:ea typeface="Verdana" panose="020B0604030504040204" pitchFamily="34" charset="0"/>
              </a:rPr>
              <a:t>pueden o no contar con RUT y/o Registro mercantil</a:t>
            </a:r>
            <a:r>
              <a:rPr lang="es-MX" sz="1100" dirty="0">
                <a:latin typeface="Verdana" panose="020B0604030504040204" pitchFamily="34" charset="0"/>
                <a:ea typeface="Verdana" panose="020B0604030504040204" pitchFamily="34" charset="0"/>
                <a:cs typeface="Verdana" panose="020B0604030504040204" pitchFamily="34" charset="0"/>
              </a:rPr>
              <a:t>. Ninguno de los dos casos es excluyente. </a:t>
            </a:r>
          </a:p>
        </p:txBody>
      </p:sp>
      <p:sp>
        <p:nvSpPr>
          <p:cNvPr id="20" name="CuadroTexto 19">
            <a:extLst>
              <a:ext uri="{FF2B5EF4-FFF2-40B4-BE49-F238E27FC236}">
                <a16:creationId xmlns:a16="http://schemas.microsoft.com/office/drawing/2014/main" id="{09E92AD3-5BF8-C03F-5324-E1EA603D199B}"/>
              </a:ext>
            </a:extLst>
          </p:cNvPr>
          <p:cNvSpPr txBox="1"/>
          <p:nvPr/>
        </p:nvSpPr>
        <p:spPr>
          <a:xfrm>
            <a:off x="3235798" y="4353152"/>
            <a:ext cx="1848092" cy="1785104"/>
          </a:xfrm>
          <a:prstGeom prst="rect">
            <a:avLst/>
          </a:prstGeom>
          <a:noFill/>
        </p:spPr>
        <p:txBody>
          <a:bodyPr wrap="square" lIns="91440" tIns="45720" rIns="91440" bIns="45720" anchor="t">
            <a:spAutoFit/>
          </a:bodyPr>
          <a:lstStyle/>
          <a:p>
            <a:r>
              <a:rPr lang="es-MX" sz="1100" dirty="0">
                <a:latin typeface="Verdana" panose="020B0604030504040204" pitchFamily="34" charset="0"/>
                <a:ea typeface="Verdana" panose="020B0604030504040204" pitchFamily="34" charset="0"/>
                <a:cs typeface="Verdana" panose="020B0604030504040204" pitchFamily="34" charset="0"/>
              </a:rPr>
              <a:t>Desarrollo de la actividad económica priorizada: MiPymes y/o Unidades productivas </a:t>
            </a:r>
          </a:p>
          <a:p>
            <a:r>
              <a:rPr lang="es-MX" sz="1100" dirty="0">
                <a:latin typeface="Verdana" panose="020B0604030504040204" pitchFamily="34" charset="0"/>
                <a:ea typeface="Verdana" panose="020B0604030504040204" pitchFamily="34" charset="0"/>
                <a:cs typeface="Verdana" panose="020B0604030504040204" pitchFamily="34" charset="0"/>
              </a:rPr>
              <a:t>que cuenten con </a:t>
            </a:r>
          </a:p>
          <a:p>
            <a:r>
              <a:rPr lang="es-MX" sz="1100" b="1" dirty="0">
                <a:solidFill>
                  <a:srgbClr val="1F3D7C"/>
                </a:solidFill>
                <a:latin typeface="Verdana" panose="020B0604030504040204" pitchFamily="34" charset="0"/>
                <a:ea typeface="Verdana" panose="020B0604030504040204" pitchFamily="34" charset="0"/>
              </a:rPr>
              <a:t>mínimo 12 meses de antigüedad </a:t>
            </a:r>
          </a:p>
          <a:p>
            <a:r>
              <a:rPr lang="es-MX" sz="1100" dirty="0">
                <a:latin typeface="Verdana"/>
                <a:ea typeface="Verdana"/>
                <a:cs typeface="Verdana" panose="020B0604030504040204" pitchFamily="34" charset="0"/>
              </a:rPr>
              <a:t>en el desarrollo de la actividad económica.</a:t>
            </a:r>
            <a:endParaRPr lang="es-MX" sz="1100" dirty="0">
              <a:latin typeface="Verdana" panose="020B0604030504040204" pitchFamily="34" charset="0"/>
              <a:ea typeface="Verdana" panose="020B0604030504040204" pitchFamily="34" charset="0"/>
              <a:cs typeface="Verdana" panose="020B0604030504040204" pitchFamily="34" charset="0"/>
            </a:endParaRPr>
          </a:p>
        </p:txBody>
      </p:sp>
      <p:sp>
        <p:nvSpPr>
          <p:cNvPr id="21" name="CuadroTexto 20">
            <a:extLst>
              <a:ext uri="{FF2B5EF4-FFF2-40B4-BE49-F238E27FC236}">
                <a16:creationId xmlns:a16="http://schemas.microsoft.com/office/drawing/2014/main" id="{2DFD07EC-C006-B79E-7C28-DE134F28A389}"/>
              </a:ext>
            </a:extLst>
          </p:cNvPr>
          <p:cNvSpPr txBox="1"/>
          <p:nvPr/>
        </p:nvSpPr>
        <p:spPr>
          <a:xfrm>
            <a:off x="5778012" y="4353152"/>
            <a:ext cx="1504772" cy="1446550"/>
          </a:xfrm>
          <a:prstGeom prst="rect">
            <a:avLst/>
          </a:prstGeom>
          <a:noFill/>
        </p:spPr>
        <p:txBody>
          <a:bodyPr wrap="square">
            <a:spAutoFit/>
          </a:bodyPr>
          <a:lstStyle/>
          <a:p>
            <a:r>
              <a:rPr lang="es-MX" sz="1100" b="1" dirty="0">
                <a:solidFill>
                  <a:srgbClr val="1F3D7C"/>
                </a:solidFill>
                <a:latin typeface="Verdana" panose="020B0604030504040204" pitchFamily="34" charset="0"/>
                <a:ea typeface="Verdana" panose="020B0604030504040204" pitchFamily="34" charset="0"/>
              </a:rPr>
              <a:t>Mínimo dos personas vinculadas</a:t>
            </a:r>
            <a:r>
              <a:rPr lang="es-MX" sz="1100" dirty="0">
                <a:latin typeface="Verdana" panose="020B0604030504040204" pitchFamily="34" charset="0"/>
                <a:ea typeface="Verdana" panose="020B0604030504040204" pitchFamily="34" charset="0"/>
                <a:cs typeface="Verdana" panose="020B0604030504040204" pitchFamily="34" charset="0"/>
              </a:rPr>
              <a:t> </a:t>
            </a:r>
          </a:p>
          <a:p>
            <a:r>
              <a:rPr lang="es-MX" sz="1100" dirty="0">
                <a:latin typeface="Verdana" panose="020B0604030504040204" pitchFamily="34" charset="0"/>
                <a:ea typeface="Verdana" panose="020B0604030504040204" pitchFamily="34" charset="0"/>
                <a:cs typeface="Verdana" panose="020B0604030504040204" pitchFamily="34" charset="0"/>
              </a:rPr>
              <a:t>a la MiPyme </a:t>
            </a:r>
          </a:p>
          <a:p>
            <a:r>
              <a:rPr lang="es-MX" sz="1100" dirty="0">
                <a:latin typeface="Verdana" panose="020B0604030504040204" pitchFamily="34" charset="0"/>
                <a:ea typeface="Verdana" panose="020B0604030504040204" pitchFamily="34" charset="0"/>
                <a:cs typeface="Verdana" panose="020B0604030504040204" pitchFamily="34" charset="0"/>
              </a:rPr>
              <a:t>y/o unidad productiva mayores </a:t>
            </a:r>
          </a:p>
          <a:p>
            <a:r>
              <a:rPr lang="es-MX" sz="1100" dirty="0">
                <a:latin typeface="Verdana" panose="020B0604030504040204" pitchFamily="34" charset="0"/>
                <a:ea typeface="Verdana" panose="020B0604030504040204" pitchFamily="34" charset="0"/>
                <a:cs typeface="Verdana" panose="020B0604030504040204" pitchFamily="34" charset="0"/>
              </a:rPr>
              <a:t>de edad.</a:t>
            </a:r>
          </a:p>
        </p:txBody>
      </p:sp>
      <p:grpSp>
        <p:nvGrpSpPr>
          <p:cNvPr id="22" name="Grupo 21">
            <a:extLst>
              <a:ext uri="{FF2B5EF4-FFF2-40B4-BE49-F238E27FC236}">
                <a16:creationId xmlns:a16="http://schemas.microsoft.com/office/drawing/2014/main" id="{8656AA40-7AC3-74F7-9921-5CBD5F94414F}"/>
              </a:ext>
            </a:extLst>
          </p:cNvPr>
          <p:cNvGrpSpPr/>
          <p:nvPr/>
        </p:nvGrpSpPr>
        <p:grpSpPr>
          <a:xfrm>
            <a:off x="552531" y="6584059"/>
            <a:ext cx="463281" cy="463281"/>
            <a:chOff x="752169" y="3577777"/>
            <a:chExt cx="692498" cy="692498"/>
          </a:xfrm>
        </p:grpSpPr>
        <p:sp>
          <p:nvSpPr>
            <p:cNvPr id="23" name="Elipse 22">
              <a:extLst>
                <a:ext uri="{FF2B5EF4-FFF2-40B4-BE49-F238E27FC236}">
                  <a16:creationId xmlns:a16="http://schemas.microsoft.com/office/drawing/2014/main" id="{A99A86C3-DA92-BFBA-7280-371C3C12B547}"/>
                </a:ext>
              </a:extLst>
            </p:cNvPr>
            <p:cNvSpPr/>
            <p:nvPr/>
          </p:nvSpPr>
          <p:spPr>
            <a:xfrm>
              <a:off x="752169" y="3577777"/>
              <a:ext cx="692498" cy="692498"/>
            </a:xfrm>
            <a:prstGeom prst="ellipse">
              <a:avLst/>
            </a:prstGeom>
            <a:noFill/>
            <a:ln w="38100">
              <a:solidFill>
                <a:srgbClr val="1F3D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1600" dirty="0"/>
            </a:p>
          </p:txBody>
        </p:sp>
        <p:sp>
          <p:nvSpPr>
            <p:cNvPr id="24" name="CuadroTexto 23">
              <a:extLst>
                <a:ext uri="{FF2B5EF4-FFF2-40B4-BE49-F238E27FC236}">
                  <a16:creationId xmlns:a16="http://schemas.microsoft.com/office/drawing/2014/main" id="{F19B0D68-939A-55A4-3760-87FE40FACCB3}"/>
                </a:ext>
              </a:extLst>
            </p:cNvPr>
            <p:cNvSpPr txBox="1"/>
            <p:nvPr/>
          </p:nvSpPr>
          <p:spPr>
            <a:xfrm>
              <a:off x="858380" y="3651208"/>
              <a:ext cx="494081" cy="506060"/>
            </a:xfrm>
            <a:prstGeom prst="rect">
              <a:avLst/>
            </a:prstGeom>
            <a:noFill/>
          </p:spPr>
          <p:txBody>
            <a:bodyPr wrap="none" rtlCol="0">
              <a:spAutoFit/>
            </a:bodyPr>
            <a:lstStyle/>
            <a:p>
              <a:r>
                <a:rPr lang="es-CO" sz="1600" b="1" dirty="0">
                  <a:solidFill>
                    <a:srgbClr val="1F3D7C"/>
                  </a:solidFill>
                  <a:latin typeface="Verdana" panose="020B0604030504040204" pitchFamily="34" charset="0"/>
                  <a:ea typeface="Verdana" panose="020B0604030504040204" pitchFamily="34" charset="0"/>
                  <a:cs typeface="Verdana" panose="020B0604030504040204" pitchFamily="34" charset="0"/>
                </a:rPr>
                <a:t>4</a:t>
              </a:r>
            </a:p>
          </p:txBody>
        </p:sp>
      </p:grpSp>
      <p:grpSp>
        <p:nvGrpSpPr>
          <p:cNvPr id="25" name="Grupo 24">
            <a:extLst>
              <a:ext uri="{FF2B5EF4-FFF2-40B4-BE49-F238E27FC236}">
                <a16:creationId xmlns:a16="http://schemas.microsoft.com/office/drawing/2014/main" id="{B922F586-CB23-9AE2-21E0-986D32670CE5}"/>
              </a:ext>
            </a:extLst>
          </p:cNvPr>
          <p:cNvGrpSpPr/>
          <p:nvPr/>
        </p:nvGrpSpPr>
        <p:grpSpPr>
          <a:xfrm>
            <a:off x="2725722" y="6570800"/>
            <a:ext cx="463281" cy="463281"/>
            <a:chOff x="752169" y="3577777"/>
            <a:chExt cx="692498" cy="692498"/>
          </a:xfrm>
        </p:grpSpPr>
        <p:sp>
          <p:nvSpPr>
            <p:cNvPr id="26" name="Elipse 25">
              <a:extLst>
                <a:ext uri="{FF2B5EF4-FFF2-40B4-BE49-F238E27FC236}">
                  <a16:creationId xmlns:a16="http://schemas.microsoft.com/office/drawing/2014/main" id="{8F1D9B89-DF7B-F7CC-C02D-53B84F1C82FE}"/>
                </a:ext>
              </a:extLst>
            </p:cNvPr>
            <p:cNvSpPr/>
            <p:nvPr/>
          </p:nvSpPr>
          <p:spPr>
            <a:xfrm>
              <a:off x="752169" y="3577777"/>
              <a:ext cx="692498" cy="692498"/>
            </a:xfrm>
            <a:prstGeom prst="ellipse">
              <a:avLst/>
            </a:prstGeom>
            <a:noFill/>
            <a:ln w="38100">
              <a:solidFill>
                <a:srgbClr val="1F3D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1600" dirty="0"/>
            </a:p>
          </p:txBody>
        </p:sp>
        <p:sp>
          <p:nvSpPr>
            <p:cNvPr id="27" name="CuadroTexto 26">
              <a:extLst>
                <a:ext uri="{FF2B5EF4-FFF2-40B4-BE49-F238E27FC236}">
                  <a16:creationId xmlns:a16="http://schemas.microsoft.com/office/drawing/2014/main" id="{B72C4B81-A695-7B82-D610-009CE4D41C35}"/>
                </a:ext>
              </a:extLst>
            </p:cNvPr>
            <p:cNvSpPr txBox="1"/>
            <p:nvPr/>
          </p:nvSpPr>
          <p:spPr>
            <a:xfrm>
              <a:off x="858380" y="3651208"/>
              <a:ext cx="494081" cy="506060"/>
            </a:xfrm>
            <a:prstGeom prst="rect">
              <a:avLst/>
            </a:prstGeom>
            <a:noFill/>
          </p:spPr>
          <p:txBody>
            <a:bodyPr wrap="none" rtlCol="0">
              <a:spAutoFit/>
            </a:bodyPr>
            <a:lstStyle/>
            <a:p>
              <a:r>
                <a:rPr lang="es-CO" sz="1600" b="1" dirty="0">
                  <a:solidFill>
                    <a:srgbClr val="1F3D7C"/>
                  </a:solidFill>
                  <a:latin typeface="Verdana" panose="020B0604030504040204" pitchFamily="34" charset="0"/>
                  <a:ea typeface="Verdana" panose="020B0604030504040204" pitchFamily="34" charset="0"/>
                  <a:cs typeface="Verdana" panose="020B0604030504040204" pitchFamily="34" charset="0"/>
                </a:rPr>
                <a:t>5</a:t>
              </a:r>
            </a:p>
          </p:txBody>
        </p:sp>
      </p:grpSp>
      <p:grpSp>
        <p:nvGrpSpPr>
          <p:cNvPr id="28" name="Grupo 27">
            <a:extLst>
              <a:ext uri="{FF2B5EF4-FFF2-40B4-BE49-F238E27FC236}">
                <a16:creationId xmlns:a16="http://schemas.microsoft.com/office/drawing/2014/main" id="{045DAF49-02FE-4292-D2AA-8F30927FA4FE}"/>
              </a:ext>
            </a:extLst>
          </p:cNvPr>
          <p:cNvGrpSpPr/>
          <p:nvPr/>
        </p:nvGrpSpPr>
        <p:grpSpPr>
          <a:xfrm>
            <a:off x="5268158" y="6584059"/>
            <a:ext cx="463281" cy="463281"/>
            <a:chOff x="752169" y="3577777"/>
            <a:chExt cx="692498" cy="692498"/>
          </a:xfrm>
        </p:grpSpPr>
        <p:sp>
          <p:nvSpPr>
            <p:cNvPr id="29" name="Elipse 28">
              <a:extLst>
                <a:ext uri="{FF2B5EF4-FFF2-40B4-BE49-F238E27FC236}">
                  <a16:creationId xmlns:a16="http://schemas.microsoft.com/office/drawing/2014/main" id="{3A937585-B1BF-73FF-3B6A-29A800D31F38}"/>
                </a:ext>
              </a:extLst>
            </p:cNvPr>
            <p:cNvSpPr/>
            <p:nvPr/>
          </p:nvSpPr>
          <p:spPr>
            <a:xfrm>
              <a:off x="752169" y="3577777"/>
              <a:ext cx="692498" cy="692498"/>
            </a:xfrm>
            <a:prstGeom prst="ellipse">
              <a:avLst/>
            </a:prstGeom>
            <a:noFill/>
            <a:ln w="38100">
              <a:solidFill>
                <a:srgbClr val="1F3D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1600" dirty="0"/>
            </a:p>
          </p:txBody>
        </p:sp>
        <p:sp>
          <p:nvSpPr>
            <p:cNvPr id="30" name="CuadroTexto 29">
              <a:extLst>
                <a:ext uri="{FF2B5EF4-FFF2-40B4-BE49-F238E27FC236}">
                  <a16:creationId xmlns:a16="http://schemas.microsoft.com/office/drawing/2014/main" id="{6D2D2E18-1357-8B83-D910-9B9FB28C3DA4}"/>
                </a:ext>
              </a:extLst>
            </p:cNvPr>
            <p:cNvSpPr txBox="1"/>
            <p:nvPr/>
          </p:nvSpPr>
          <p:spPr>
            <a:xfrm>
              <a:off x="858380" y="3651208"/>
              <a:ext cx="494081" cy="506060"/>
            </a:xfrm>
            <a:prstGeom prst="rect">
              <a:avLst/>
            </a:prstGeom>
            <a:noFill/>
          </p:spPr>
          <p:txBody>
            <a:bodyPr wrap="none" rtlCol="0">
              <a:spAutoFit/>
            </a:bodyPr>
            <a:lstStyle/>
            <a:p>
              <a:r>
                <a:rPr lang="es-CO" sz="1600" b="1" dirty="0">
                  <a:solidFill>
                    <a:srgbClr val="1F3D7C"/>
                  </a:solidFill>
                  <a:latin typeface="Verdana" panose="020B0604030504040204" pitchFamily="34" charset="0"/>
                  <a:ea typeface="Verdana" panose="020B0604030504040204" pitchFamily="34" charset="0"/>
                  <a:cs typeface="Verdana" panose="020B0604030504040204" pitchFamily="34" charset="0"/>
                </a:rPr>
                <a:t>6</a:t>
              </a:r>
            </a:p>
          </p:txBody>
        </p:sp>
      </p:grpSp>
      <p:sp>
        <p:nvSpPr>
          <p:cNvPr id="31" name="CuadroTexto 30">
            <a:extLst>
              <a:ext uri="{FF2B5EF4-FFF2-40B4-BE49-F238E27FC236}">
                <a16:creationId xmlns:a16="http://schemas.microsoft.com/office/drawing/2014/main" id="{02C4ADD8-E981-92CB-8530-94481D4D8526}"/>
              </a:ext>
            </a:extLst>
          </p:cNvPr>
          <p:cNvSpPr txBox="1"/>
          <p:nvPr/>
        </p:nvSpPr>
        <p:spPr>
          <a:xfrm>
            <a:off x="1040305" y="6549983"/>
            <a:ext cx="1572204" cy="1446550"/>
          </a:xfrm>
          <a:prstGeom prst="rect">
            <a:avLst/>
          </a:prstGeom>
          <a:noFill/>
        </p:spPr>
        <p:txBody>
          <a:bodyPr wrap="square">
            <a:spAutoFit/>
          </a:bodyPr>
          <a:lstStyle/>
          <a:p>
            <a:r>
              <a:rPr lang="es-MX" sz="1100" dirty="0">
                <a:latin typeface="Verdana" panose="020B0604030504040204" pitchFamily="34" charset="0"/>
                <a:ea typeface="Verdana" panose="020B0604030504040204" pitchFamily="34" charset="0"/>
                <a:cs typeface="Verdana" panose="020B0604030504040204" pitchFamily="34" charset="0"/>
              </a:rPr>
              <a:t>Se priorizarán aquellas MiPymes </a:t>
            </a:r>
          </a:p>
          <a:p>
            <a:r>
              <a:rPr lang="es-MX" sz="1100" dirty="0">
                <a:latin typeface="Verdana" panose="020B0604030504040204" pitchFamily="34" charset="0"/>
                <a:ea typeface="Verdana" panose="020B0604030504040204" pitchFamily="34" charset="0"/>
                <a:cs typeface="Verdana" panose="020B0604030504040204" pitchFamily="34" charset="0"/>
              </a:rPr>
              <a:t>y/o unidades productivas que se enmarquen bajo el concepto de </a:t>
            </a:r>
            <a:r>
              <a:rPr lang="es-MX" sz="1100" b="1" dirty="0">
                <a:solidFill>
                  <a:srgbClr val="1F3D7C"/>
                </a:solidFill>
                <a:latin typeface="Verdana" panose="020B0604030504040204" pitchFamily="34" charset="0"/>
                <a:ea typeface="Verdana" panose="020B0604030504040204" pitchFamily="34" charset="0"/>
              </a:rPr>
              <a:t>economía popular</a:t>
            </a:r>
            <a:r>
              <a:rPr lang="es-MX" sz="1100" dirty="0">
                <a:latin typeface="Verdana" panose="020B0604030504040204" pitchFamily="34" charset="0"/>
                <a:ea typeface="Verdana" panose="020B0604030504040204" pitchFamily="34" charset="0"/>
                <a:cs typeface="Verdana" panose="020B0604030504040204" pitchFamily="34" charset="0"/>
              </a:rPr>
              <a:t>. </a:t>
            </a:r>
          </a:p>
        </p:txBody>
      </p:sp>
      <p:sp>
        <p:nvSpPr>
          <p:cNvPr id="32" name="CuadroTexto 31">
            <a:extLst>
              <a:ext uri="{FF2B5EF4-FFF2-40B4-BE49-F238E27FC236}">
                <a16:creationId xmlns:a16="http://schemas.microsoft.com/office/drawing/2014/main" id="{8F7E0A78-EFFD-5524-E5DA-0094E3C091BA}"/>
              </a:ext>
            </a:extLst>
          </p:cNvPr>
          <p:cNvSpPr txBox="1"/>
          <p:nvPr/>
        </p:nvSpPr>
        <p:spPr>
          <a:xfrm>
            <a:off x="3173889" y="6549983"/>
            <a:ext cx="2208838" cy="1615827"/>
          </a:xfrm>
          <a:prstGeom prst="rect">
            <a:avLst/>
          </a:prstGeom>
          <a:noFill/>
        </p:spPr>
        <p:txBody>
          <a:bodyPr wrap="square">
            <a:spAutoFit/>
          </a:bodyPr>
          <a:lstStyle/>
          <a:p>
            <a:r>
              <a:rPr lang="es-MX" sz="1100" dirty="0">
                <a:latin typeface="Verdana" panose="020B0604030504040204" pitchFamily="34" charset="0"/>
                <a:ea typeface="Verdana" panose="020B0604030504040204" pitchFamily="34" charset="0"/>
                <a:cs typeface="Verdana" panose="020B0604030504040204" pitchFamily="34" charset="0"/>
              </a:rPr>
              <a:t>Organizaciones (asociaciones, cooperativas, micros, pequeñas y medianas empresas) de pequeños productores y/o transformadores de alimentos que </a:t>
            </a:r>
            <a:r>
              <a:rPr lang="es-MX" sz="1100" b="1" dirty="0">
                <a:solidFill>
                  <a:srgbClr val="1F3D7C"/>
                </a:solidFill>
                <a:latin typeface="Verdana" panose="020B0604030504040204" pitchFamily="34" charset="0"/>
                <a:ea typeface="Verdana" panose="020B0604030504040204" pitchFamily="34" charset="0"/>
              </a:rPr>
              <a:t>generen valor agregado </a:t>
            </a:r>
            <a:r>
              <a:rPr lang="es-MX" sz="1100" dirty="0">
                <a:latin typeface="Verdana" panose="020B0604030504040204" pitchFamily="34" charset="0"/>
                <a:ea typeface="Verdana" panose="020B0604030504040204" pitchFamily="34" charset="0"/>
                <a:cs typeface="Verdana" panose="020B0604030504040204" pitchFamily="34" charset="0"/>
              </a:rPr>
              <a:t>para el proceso de comercialización.</a:t>
            </a:r>
          </a:p>
        </p:txBody>
      </p:sp>
      <p:sp>
        <p:nvSpPr>
          <p:cNvPr id="33" name="CuadroTexto 32">
            <a:extLst>
              <a:ext uri="{FF2B5EF4-FFF2-40B4-BE49-F238E27FC236}">
                <a16:creationId xmlns:a16="http://schemas.microsoft.com/office/drawing/2014/main" id="{21C235AA-853C-FD32-8AD0-DB52D08B733A}"/>
              </a:ext>
            </a:extLst>
          </p:cNvPr>
          <p:cNvSpPr txBox="1"/>
          <p:nvPr/>
        </p:nvSpPr>
        <p:spPr>
          <a:xfrm>
            <a:off x="5778011" y="6549983"/>
            <a:ext cx="1504771" cy="769441"/>
          </a:xfrm>
          <a:prstGeom prst="rect">
            <a:avLst/>
          </a:prstGeom>
          <a:noFill/>
        </p:spPr>
        <p:txBody>
          <a:bodyPr wrap="square">
            <a:spAutoFit/>
          </a:bodyPr>
          <a:lstStyle/>
          <a:p>
            <a:r>
              <a:rPr lang="es-MX" sz="1100" b="1" dirty="0">
                <a:solidFill>
                  <a:srgbClr val="1F3D7C"/>
                </a:solidFill>
                <a:latin typeface="Verdana" panose="020B0604030504040204" pitchFamily="34" charset="0"/>
                <a:ea typeface="Verdana" panose="020B0604030504040204" pitchFamily="34" charset="0"/>
              </a:rPr>
              <a:t>Ubicadas</a:t>
            </a:r>
            <a:r>
              <a:rPr lang="es-MX" sz="1100" dirty="0">
                <a:latin typeface="Verdana" panose="020B0604030504040204" pitchFamily="34" charset="0"/>
                <a:ea typeface="Verdana" panose="020B0604030504040204" pitchFamily="34" charset="0"/>
                <a:cs typeface="Verdana" panose="020B0604030504040204" pitchFamily="34" charset="0"/>
              </a:rPr>
              <a:t> geográficamente en la ciudad priorizada.</a:t>
            </a:r>
          </a:p>
        </p:txBody>
      </p:sp>
      <p:cxnSp>
        <p:nvCxnSpPr>
          <p:cNvPr id="35" name="Conector recto 34">
            <a:extLst>
              <a:ext uri="{FF2B5EF4-FFF2-40B4-BE49-F238E27FC236}">
                <a16:creationId xmlns:a16="http://schemas.microsoft.com/office/drawing/2014/main" id="{C383420E-D27E-1954-4A4A-25DEE9C29B8A}"/>
              </a:ext>
            </a:extLst>
          </p:cNvPr>
          <p:cNvCxnSpPr/>
          <p:nvPr/>
        </p:nvCxnSpPr>
        <p:spPr>
          <a:xfrm>
            <a:off x="552531" y="6421063"/>
            <a:ext cx="6629937" cy="0"/>
          </a:xfrm>
          <a:prstGeom prst="line">
            <a:avLst/>
          </a:prstGeom>
          <a:ln>
            <a:solidFill>
              <a:srgbClr val="1F3D7C"/>
            </a:solidFill>
          </a:ln>
        </p:spPr>
        <p:style>
          <a:lnRef idx="2">
            <a:schemeClr val="accent1"/>
          </a:lnRef>
          <a:fillRef idx="0">
            <a:schemeClr val="accent1"/>
          </a:fillRef>
          <a:effectRef idx="1">
            <a:schemeClr val="accent1"/>
          </a:effectRef>
          <a:fontRef idx="minor">
            <a:schemeClr val="tx1"/>
          </a:fontRef>
        </p:style>
      </p:cxnSp>
      <p:sp>
        <p:nvSpPr>
          <p:cNvPr id="9" name="CuadroTexto 8">
            <a:extLst>
              <a:ext uri="{FF2B5EF4-FFF2-40B4-BE49-F238E27FC236}">
                <a16:creationId xmlns:a16="http://schemas.microsoft.com/office/drawing/2014/main" id="{9C7F323A-BFE1-F524-D0BC-598DE02CC69F}"/>
              </a:ext>
            </a:extLst>
          </p:cNvPr>
          <p:cNvSpPr txBox="1"/>
          <p:nvPr/>
        </p:nvSpPr>
        <p:spPr>
          <a:xfrm>
            <a:off x="394509" y="2116953"/>
            <a:ext cx="6837323" cy="1277273"/>
          </a:xfrm>
          <a:prstGeom prst="rect">
            <a:avLst/>
          </a:prstGeom>
          <a:noFill/>
        </p:spPr>
        <p:txBody>
          <a:bodyPr wrap="square" lIns="91440" tIns="45720" rIns="91440" bIns="45720" anchor="t">
            <a:spAutoFit/>
          </a:bodyPr>
          <a:lstStyle/>
          <a:p>
            <a:pPr marR="12700" algn="just"/>
            <a:r>
              <a:rPr lang="es-CO" sz="1100" dirty="0">
                <a:latin typeface="Verdana"/>
                <a:ea typeface="Verdana"/>
              </a:rPr>
              <a:t>Con el fin de seleccionar 40 MiPymes y/o Unidades Productivas del sector de Agroindustria, se llevará a cabo la apertura de la convocatoria en el marco del convenio 078/2023, suscrito entre iNNpulsa Colombia y Cámara de Comercio de Duitama, mediante el cual se seleccionó a la Universidad Pedagógica y Tecnológica de Colombia como aliado operador.</a:t>
            </a:r>
            <a:endParaRPr lang="es-MX" sz="1100" dirty="0">
              <a:latin typeface="Verdana"/>
              <a:ea typeface="Verdana"/>
            </a:endParaRPr>
          </a:p>
          <a:p>
            <a:pPr marR="12700" algn="just">
              <a:buNone/>
            </a:pPr>
            <a:endParaRPr lang="es-MX" sz="1100" dirty="0">
              <a:latin typeface="Verdana" panose="020B0604030504040204" pitchFamily="34" charset="0"/>
              <a:ea typeface="Verdana" panose="020B0604030504040204" pitchFamily="34" charset="0"/>
            </a:endParaRPr>
          </a:p>
          <a:p>
            <a:pPr marR="12700" algn="just"/>
            <a:r>
              <a:rPr lang="es-CO" sz="1100" dirty="0">
                <a:latin typeface="Verdana" panose="020B0604030504040204" pitchFamily="34" charset="0"/>
                <a:ea typeface="Verdana" panose="020B0604030504040204" pitchFamily="34" charset="0"/>
              </a:rPr>
              <a:t>La presente convocatoria es responsabilidad del aliado operador en los términos establecidos en el convenio celebrado y los documentos metodológicos aprobados.</a:t>
            </a:r>
            <a:endParaRPr lang="es-MX" sz="11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7487153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0A832A-79ED-4975-2B46-65558CEFA2A0}"/>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7D1DFC18-9C96-B160-7FB0-25875E3B6146}"/>
              </a:ext>
            </a:extLst>
          </p:cNvPr>
          <p:cNvSpPr txBox="1"/>
          <p:nvPr/>
        </p:nvSpPr>
        <p:spPr>
          <a:xfrm>
            <a:off x="510655" y="1690091"/>
            <a:ext cx="6635248" cy="938719"/>
          </a:xfrm>
          <a:prstGeom prst="rect">
            <a:avLst/>
          </a:prstGeom>
          <a:noFill/>
        </p:spPr>
        <p:txBody>
          <a:bodyPr wrap="square" rtlCol="0">
            <a:spAutoFit/>
          </a:bodyPr>
          <a:lstStyle/>
          <a:p>
            <a:pPr algn="just"/>
            <a:r>
              <a:rPr lang="es-MX" sz="1100" dirty="0">
                <a:latin typeface="Verdana" panose="020B0604030504040204" pitchFamily="34" charset="0"/>
                <a:ea typeface="Verdana" panose="020B0604030504040204" pitchFamily="34" charset="0"/>
                <a:cs typeface="Verdana" panose="020B0604030504040204" pitchFamily="34" charset="0"/>
              </a:rPr>
              <a:t>Una vez cerrada la postulación, se realiza el proceso de evaluación el cual busca seleccionar los beneficiarios que pueden tener un mayor aprovechamiento de los servicios  ofrecidos por el Centro de Reindustrialización ZASCA Agroindustria. Este proceso de evaluación analiza el modelo de negocio y el equipo de la unidad productiva  (UP) y/o MiPyme, teniendo en cuenta los siguientes criterios:</a:t>
            </a:r>
          </a:p>
        </p:txBody>
      </p:sp>
      <p:sp>
        <p:nvSpPr>
          <p:cNvPr id="6" name="CuadroTexto 5">
            <a:extLst>
              <a:ext uri="{FF2B5EF4-FFF2-40B4-BE49-F238E27FC236}">
                <a16:creationId xmlns:a16="http://schemas.microsoft.com/office/drawing/2014/main" id="{61D47A30-69B6-F086-F292-96C3B28FB241}"/>
              </a:ext>
            </a:extLst>
          </p:cNvPr>
          <p:cNvSpPr txBox="1"/>
          <p:nvPr/>
        </p:nvSpPr>
        <p:spPr>
          <a:xfrm>
            <a:off x="2256941" y="9517795"/>
            <a:ext cx="3258518" cy="276999"/>
          </a:xfrm>
          <a:prstGeom prst="rect">
            <a:avLst/>
          </a:prstGeom>
          <a:noFill/>
        </p:spPr>
        <p:txBody>
          <a:bodyPr wrap="square" rtlCol="0">
            <a:spAutoFit/>
          </a:bodyPr>
          <a:lstStyle/>
          <a:p>
            <a:pPr algn="ctr"/>
            <a:r>
              <a:rPr lang="es-CO" sz="1200" dirty="0">
                <a:latin typeface="Verdana" panose="020B0604030504040204" pitchFamily="34" charset="0"/>
                <a:ea typeface="Verdana" panose="020B0604030504040204" pitchFamily="34" charset="0"/>
                <a:cs typeface="Verdana" panose="020B0604030504040204" pitchFamily="34" charset="0"/>
              </a:rPr>
              <a:t>- 6 -</a:t>
            </a:r>
          </a:p>
        </p:txBody>
      </p:sp>
      <p:pic>
        <p:nvPicPr>
          <p:cNvPr id="8" name="Imagen 7">
            <a:extLst>
              <a:ext uri="{FF2B5EF4-FFF2-40B4-BE49-F238E27FC236}">
                <a16:creationId xmlns:a16="http://schemas.microsoft.com/office/drawing/2014/main" id="{D548CF35-F212-A0CD-8689-5298407A115A}"/>
              </a:ext>
            </a:extLst>
          </p:cNvPr>
          <p:cNvPicPr>
            <a:picLocks noChangeAspect="1"/>
          </p:cNvPicPr>
          <p:nvPr/>
        </p:nvPicPr>
        <p:blipFill>
          <a:blip r:embed="rId2"/>
          <a:srcRect r="50000"/>
          <a:stretch/>
        </p:blipFill>
        <p:spPr>
          <a:xfrm>
            <a:off x="6354208" y="-261663"/>
            <a:ext cx="1418192" cy="2980690"/>
          </a:xfrm>
          <a:prstGeom prst="rect">
            <a:avLst/>
          </a:prstGeom>
        </p:spPr>
      </p:pic>
      <p:sp>
        <p:nvSpPr>
          <p:cNvPr id="4" name="CuadroTexto 3">
            <a:extLst>
              <a:ext uri="{FF2B5EF4-FFF2-40B4-BE49-F238E27FC236}">
                <a16:creationId xmlns:a16="http://schemas.microsoft.com/office/drawing/2014/main" id="{20B942AF-867A-4CB7-2576-F5744D5DE0DC}"/>
              </a:ext>
            </a:extLst>
          </p:cNvPr>
          <p:cNvSpPr txBox="1"/>
          <p:nvPr/>
        </p:nvSpPr>
        <p:spPr>
          <a:xfrm>
            <a:off x="510656" y="732916"/>
            <a:ext cx="2854984" cy="784830"/>
          </a:xfrm>
          <a:prstGeom prst="rect">
            <a:avLst/>
          </a:prstGeom>
          <a:noFill/>
        </p:spPr>
        <p:txBody>
          <a:bodyPr wrap="square">
            <a:spAutoFit/>
          </a:bodyPr>
          <a:lstStyle/>
          <a:p>
            <a:pPr>
              <a:lnSpc>
                <a:spcPts val="2700"/>
              </a:lnSpc>
            </a:pPr>
            <a:r>
              <a:rPr lang="es-MX" sz="2500" b="1" dirty="0">
                <a:solidFill>
                  <a:srgbClr val="1F3D7C"/>
                </a:solidFill>
                <a:latin typeface="Verdana" panose="020B0604030504040204" pitchFamily="34" charset="0"/>
                <a:ea typeface="Verdana" panose="020B0604030504040204" pitchFamily="34" charset="0"/>
                <a:cs typeface="Verdana" panose="020B0604030504040204" pitchFamily="34" charset="0"/>
              </a:rPr>
              <a:t>Criterios</a:t>
            </a:r>
          </a:p>
          <a:p>
            <a:pPr>
              <a:lnSpc>
                <a:spcPts val="2700"/>
              </a:lnSpc>
            </a:pPr>
            <a:r>
              <a:rPr lang="es-MX" sz="2500" b="1" dirty="0">
                <a:solidFill>
                  <a:srgbClr val="1F3D7C"/>
                </a:solidFill>
                <a:latin typeface="Verdana" panose="020B0604030504040204" pitchFamily="34" charset="0"/>
                <a:ea typeface="Verdana" panose="020B0604030504040204" pitchFamily="34" charset="0"/>
                <a:cs typeface="Verdana" panose="020B0604030504040204" pitchFamily="34" charset="0"/>
              </a:rPr>
              <a:t>de evaluación</a:t>
            </a:r>
            <a:endParaRPr lang="es-CO" sz="2500" b="1" dirty="0">
              <a:solidFill>
                <a:srgbClr val="1F3D7C"/>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9" name="Tabla 8">
            <a:extLst>
              <a:ext uri="{FF2B5EF4-FFF2-40B4-BE49-F238E27FC236}">
                <a16:creationId xmlns:a16="http://schemas.microsoft.com/office/drawing/2014/main" id="{7D7E67D0-571E-6EC0-D0CA-CFA641E8F004}"/>
              </a:ext>
            </a:extLst>
          </p:cNvPr>
          <p:cNvGraphicFramePr>
            <a:graphicFrameLocks noGrp="1"/>
          </p:cNvGraphicFramePr>
          <p:nvPr>
            <p:extLst>
              <p:ext uri="{D42A27DB-BD31-4B8C-83A1-F6EECF244321}">
                <p14:modId xmlns:p14="http://schemas.microsoft.com/office/powerpoint/2010/main" val="1721737463"/>
              </p:ext>
            </p:extLst>
          </p:nvPr>
        </p:nvGraphicFramePr>
        <p:xfrm>
          <a:off x="605209" y="2953926"/>
          <a:ext cx="6561981" cy="5555894"/>
        </p:xfrm>
        <a:graphic>
          <a:graphicData uri="http://schemas.openxmlformats.org/drawingml/2006/table">
            <a:tbl>
              <a:tblPr firstRow="1" firstCol="1" bandRow="1"/>
              <a:tblGrid>
                <a:gridCol w="1666596">
                  <a:extLst>
                    <a:ext uri="{9D8B030D-6E8A-4147-A177-3AD203B41FA5}">
                      <a16:colId xmlns:a16="http://schemas.microsoft.com/office/drawing/2014/main" val="4016326861"/>
                    </a:ext>
                  </a:extLst>
                </a:gridCol>
                <a:gridCol w="1175097">
                  <a:extLst>
                    <a:ext uri="{9D8B030D-6E8A-4147-A177-3AD203B41FA5}">
                      <a16:colId xmlns:a16="http://schemas.microsoft.com/office/drawing/2014/main" val="1441248134"/>
                    </a:ext>
                  </a:extLst>
                </a:gridCol>
                <a:gridCol w="3720288">
                  <a:extLst>
                    <a:ext uri="{9D8B030D-6E8A-4147-A177-3AD203B41FA5}">
                      <a16:colId xmlns:a16="http://schemas.microsoft.com/office/drawing/2014/main" val="627264974"/>
                    </a:ext>
                  </a:extLst>
                </a:gridCol>
              </a:tblGrid>
              <a:tr h="319464">
                <a:tc gridSpan="2">
                  <a:txBody>
                    <a:bodyPr/>
                    <a:lstStyle/>
                    <a:p>
                      <a:pPr algn="ctr"/>
                      <a:r>
                        <a:rPr lang="es-CO" sz="1100" b="1" dirty="0">
                          <a:solidFill>
                            <a:schemeClr val="bg1"/>
                          </a:solidFill>
                          <a:effectLst/>
                          <a:latin typeface="Verdana" panose="020B0604030504040204" pitchFamily="34" charset="0"/>
                          <a:ea typeface="Verdana" panose="020B0604030504040204" pitchFamily="34" charset="0"/>
                          <a:cs typeface="Calibri" panose="020F0502020204030204" pitchFamily="34" charset="0"/>
                        </a:rPr>
                        <a:t>Criterio de Evaluación</a:t>
                      </a:r>
                      <a:endParaRPr lang="es-MX" sz="11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F0"/>
                    </a:solidFill>
                  </a:tcPr>
                </a:tc>
                <a:tc hMerge="1">
                  <a:txBody>
                    <a:bodyPr/>
                    <a:lstStyle/>
                    <a:p>
                      <a:pPr algn="ctr"/>
                      <a:endParaRPr lang="es-MX" sz="11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es-CO" sz="1100" b="1" dirty="0">
                          <a:solidFill>
                            <a:schemeClr val="bg1"/>
                          </a:solidFill>
                          <a:effectLst/>
                          <a:latin typeface="Verdana" panose="020B0604030504040204" pitchFamily="34" charset="0"/>
                          <a:ea typeface="Verdana" panose="020B0604030504040204" pitchFamily="34" charset="0"/>
                          <a:cs typeface="Calibri" panose="020F0502020204030204" pitchFamily="34" charset="0"/>
                        </a:rPr>
                        <a:t>Descripción</a:t>
                      </a:r>
                      <a:endParaRPr lang="es-MX" sz="11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286259461"/>
                  </a:ext>
                </a:extLst>
              </a:tr>
              <a:tr h="869976">
                <a:tc gridSpan="3">
                  <a:txBody>
                    <a:bodyPr/>
                    <a:lstStyle/>
                    <a:p>
                      <a:pPr algn="just"/>
                      <a:r>
                        <a:rPr lang="es-CO" sz="1100" b="1" i="1" dirty="0">
                          <a:solidFill>
                            <a:srgbClr val="00B0F0"/>
                          </a:solidFill>
                          <a:effectLst/>
                          <a:latin typeface="Verdana" panose="020B0604030504040204" pitchFamily="34" charset="0"/>
                          <a:ea typeface="Verdana" panose="020B0604030504040204" pitchFamily="34" charset="0"/>
                          <a:cs typeface="Calibri" panose="020F0502020204030204" pitchFamily="34" charset="0"/>
                        </a:rPr>
                        <a:t>Modelo de negocio: </a:t>
                      </a:r>
                      <a:r>
                        <a:rPr lang="es-CO" sz="1100" i="1" dirty="0">
                          <a:solidFill>
                            <a:srgbClr val="000000"/>
                          </a:solidFill>
                          <a:effectLst/>
                          <a:latin typeface="Verdana" panose="020B0604030504040204" pitchFamily="34" charset="0"/>
                          <a:ea typeface="Verdana" panose="020B0604030504040204" pitchFamily="34" charset="0"/>
                          <a:cs typeface="Calibri" panose="020F0502020204030204" pitchFamily="34" charset="0"/>
                        </a:rPr>
                        <a:t>se analiza la estructura del negocio y la capacidad de la empresa para crear valor por medio de la innovación, productividad, potencial de escalabilidad y capacidad de convertirse en un negocio con crecimiento rápido, rentable y sostenido.</a:t>
                      </a:r>
                    </a:p>
                    <a:p>
                      <a:pPr algn="l"/>
                      <a:r>
                        <a:rPr lang="es-CO" sz="1100" i="1" dirty="0">
                          <a:solidFill>
                            <a:srgbClr val="000000"/>
                          </a:solidFill>
                          <a:effectLst/>
                          <a:latin typeface="Verdana" panose="020B0604030504040204" pitchFamily="34" charset="0"/>
                          <a:ea typeface="Verdana" panose="020B0604030504040204" pitchFamily="34" charset="0"/>
                          <a:cs typeface="Calibri" panose="020F0502020204030204" pitchFamily="34" charset="0"/>
                        </a:rPr>
                        <a:t>El modelo de negocio se evalúa según los siguientes criterios:</a:t>
                      </a:r>
                      <a:endParaRPr lang="es-MX" sz="11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rgbClr val="00B0F0">
                        <a:alpha val="10000"/>
                      </a:srgbClr>
                    </a:solidFill>
                  </a:tcPr>
                </a:tc>
                <a:tc hMerge="1">
                  <a:txBody>
                    <a:bodyPr/>
                    <a:lstStyle/>
                    <a:p>
                      <a:endParaRPr lang="es-CO"/>
                    </a:p>
                  </a:txBody>
                  <a:tcPr>
                    <a:lnL w="12700" cmpd="sng">
                      <a:noFill/>
                      <a:prstDash val="solid"/>
                    </a:lnL>
                    <a:lnT w="12700" cmpd="sng">
                      <a:noFill/>
                      <a:prstDash val="solid"/>
                    </a:lnT>
                  </a:tcPr>
                </a:tc>
                <a:tc hMerge="1">
                  <a:txBody>
                    <a:bodyPr/>
                    <a:lstStyle/>
                    <a:p>
                      <a:endParaRPr lang="es-MX"/>
                    </a:p>
                  </a:txBody>
                  <a:tcPr>
                    <a:lnL w="12700" cmpd="sng">
                      <a:noFill/>
                      <a:prstDash val="solid"/>
                    </a:lnL>
                    <a:lnT w="12700" cmpd="sng">
                      <a:noFill/>
                      <a:prstDash val="solid"/>
                    </a:lnT>
                  </a:tcPr>
                </a:tc>
                <a:extLst>
                  <a:ext uri="{0D108BD9-81ED-4DB2-BD59-A6C34878D82A}">
                    <a16:rowId xmlns:a16="http://schemas.microsoft.com/office/drawing/2014/main" val="3360230665"/>
                  </a:ext>
                </a:extLst>
              </a:tr>
              <a:tr h="544745">
                <a:tc>
                  <a:txBody>
                    <a:bodyPr/>
                    <a:lstStyle/>
                    <a:p>
                      <a:pPr algn="l"/>
                      <a:r>
                        <a:rPr lang="es-CO" sz="1100" b="1" dirty="0">
                          <a:solidFill>
                            <a:srgbClr val="1F3D7C"/>
                          </a:solidFill>
                          <a:effectLst/>
                          <a:latin typeface="Verdana" panose="020B0604030504040204" pitchFamily="34" charset="0"/>
                          <a:ea typeface="Verdana" panose="020B0604030504040204" pitchFamily="34" charset="0"/>
                          <a:cs typeface="Calibri" panose="020F0502020204030204" pitchFamily="34" charset="0"/>
                        </a:rPr>
                        <a:t>Ventas y tracción </a:t>
                      </a:r>
                    </a:p>
                    <a:p>
                      <a:pPr algn="l"/>
                      <a:r>
                        <a:rPr lang="es-CO" sz="1100" b="1" dirty="0">
                          <a:solidFill>
                            <a:srgbClr val="1F3D7C"/>
                          </a:solidFill>
                          <a:effectLst/>
                          <a:latin typeface="Verdana" panose="020B0604030504040204" pitchFamily="34" charset="0"/>
                          <a:ea typeface="Verdana" panose="020B0604030504040204" pitchFamily="34" charset="0"/>
                          <a:cs typeface="Calibri" panose="020F0502020204030204" pitchFamily="34" charset="0"/>
                        </a:rPr>
                        <a:t>de ventas</a:t>
                      </a:r>
                      <a:endParaRPr lang="es-MX" sz="1100" b="1" dirty="0">
                        <a:solidFill>
                          <a:srgbClr val="1F3D7C"/>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just"/>
                      <a:r>
                        <a:rPr lang="es-CO" sz="1100" dirty="0">
                          <a:solidFill>
                            <a:srgbClr val="000000"/>
                          </a:solidFill>
                          <a:effectLst/>
                          <a:latin typeface="Verdana" panose="020B0604030504040204" pitchFamily="34" charset="0"/>
                          <a:ea typeface="Verdana" panose="020B0604030504040204" pitchFamily="34" charset="0"/>
                          <a:cs typeface="Calibri" panose="020F0502020204030204" pitchFamily="34" charset="0"/>
                        </a:rPr>
                        <a:t>Es una medida que representa el nivel de aceptación del producto/servicio en términos económicos a partir de las ventas.</a:t>
                      </a:r>
                      <a:endParaRPr lang="es-CO" dirty="0"/>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just"/>
                      <a:r>
                        <a:rPr lang="es-CO" sz="1050">
                          <a:solidFill>
                            <a:srgbClr val="000000"/>
                          </a:solidFill>
                          <a:effectLst/>
                          <a:latin typeface="Aptos" panose="020B0004020202020204" pitchFamily="34" charset="0"/>
                          <a:ea typeface="Calibri" panose="020F0502020204030204" pitchFamily="34" charset="0"/>
                          <a:cs typeface="Calibri" panose="020F0502020204030204" pitchFamily="34" charset="0"/>
                        </a:rPr>
                        <a:t>Es una medida que representa el nivel de aceptación del producto/servicio en términos económicos a partir de las ventas.</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40889722"/>
                  </a:ext>
                </a:extLst>
              </a:tr>
              <a:tr h="731469">
                <a:tc>
                  <a:txBody>
                    <a:bodyPr/>
                    <a:lstStyle/>
                    <a:p>
                      <a:pPr algn="l"/>
                      <a:r>
                        <a:rPr lang="es-CO" sz="1100" b="1" dirty="0">
                          <a:solidFill>
                            <a:srgbClr val="1F3D7C"/>
                          </a:solidFill>
                          <a:effectLst/>
                          <a:latin typeface="Verdana" panose="020B0604030504040204" pitchFamily="34" charset="0"/>
                          <a:ea typeface="Verdana" panose="020B0604030504040204" pitchFamily="34" charset="0"/>
                          <a:cs typeface="Calibri" panose="020F0502020204030204" pitchFamily="34" charset="0"/>
                        </a:rPr>
                        <a:t>Potencial de crecimiento y/o sostenibilidad</a:t>
                      </a:r>
                      <a:endParaRPr lang="es-MX" sz="1100" b="1" dirty="0">
                        <a:solidFill>
                          <a:srgbClr val="1F3D7C"/>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just"/>
                      <a:r>
                        <a:rPr lang="es-CO" sz="1100" dirty="0">
                          <a:solidFill>
                            <a:srgbClr val="000000"/>
                          </a:solidFill>
                          <a:effectLst/>
                          <a:latin typeface="Verdana" panose="020B0604030504040204" pitchFamily="34" charset="0"/>
                          <a:ea typeface="Verdana" panose="020B0604030504040204" pitchFamily="34" charset="0"/>
                          <a:cs typeface="Calibri" panose="020F0502020204030204" pitchFamily="34" charset="0"/>
                        </a:rPr>
                        <a:t>Mide las capacidades organizativas, administrativas, de planeación </a:t>
                      </a:r>
                    </a:p>
                    <a:p>
                      <a:pPr algn="just"/>
                      <a:r>
                        <a:rPr lang="es-CO" sz="1100" dirty="0">
                          <a:solidFill>
                            <a:srgbClr val="000000"/>
                          </a:solidFill>
                          <a:effectLst/>
                          <a:latin typeface="Verdana" panose="020B0604030504040204" pitchFamily="34" charset="0"/>
                          <a:ea typeface="Verdana" panose="020B0604030504040204" pitchFamily="34" charset="0"/>
                          <a:cs typeface="Calibri" panose="020F0502020204030204" pitchFamily="34" charset="0"/>
                        </a:rPr>
                        <a:t>y prospectiva estratégica, gestión comercial y ventas, gestión operativa y financiera del negocio.</a:t>
                      </a:r>
                      <a:endParaRPr lang="es-CO" dirty="0"/>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just"/>
                      <a:r>
                        <a:rPr lang="es-CO" sz="1050" dirty="0">
                          <a:solidFill>
                            <a:srgbClr val="000000"/>
                          </a:solidFill>
                          <a:effectLst/>
                          <a:latin typeface="Aptos" panose="020B0004020202020204" pitchFamily="34" charset="0"/>
                          <a:ea typeface="Calibri" panose="020F0502020204030204" pitchFamily="34" charset="0"/>
                          <a:cs typeface="Calibri" panose="020F0502020204030204" pitchFamily="34" charset="0"/>
                        </a:rPr>
                        <a:t>Mide las capacidades organizativas, administrativas, de planeación y prospectiva estratégica, gestión comercial y ventas, gestión operativa y financiera del negocio.</a:t>
                      </a:r>
                      <a:endParaRPr lang="es-MX"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50375587"/>
                  </a:ext>
                </a:extLst>
              </a:tr>
              <a:tr h="882468">
                <a:tc>
                  <a:txBody>
                    <a:bodyPr/>
                    <a:lstStyle/>
                    <a:p>
                      <a:pPr algn="l"/>
                      <a:r>
                        <a:rPr lang="es-CO" sz="1100" b="1" dirty="0">
                          <a:solidFill>
                            <a:srgbClr val="1F3D7C"/>
                          </a:solidFill>
                          <a:effectLst/>
                          <a:latin typeface="Verdana" panose="020B0604030504040204" pitchFamily="34" charset="0"/>
                          <a:ea typeface="Verdana" panose="020B0604030504040204" pitchFamily="34" charset="0"/>
                          <a:cs typeface="Calibri" panose="020F0502020204030204" pitchFamily="34" charset="0"/>
                        </a:rPr>
                        <a:t>Potencial de sofisticación </a:t>
                      </a:r>
                    </a:p>
                    <a:p>
                      <a:pPr algn="l"/>
                      <a:r>
                        <a:rPr lang="es-CO" sz="1100" b="1" dirty="0">
                          <a:solidFill>
                            <a:srgbClr val="1F3D7C"/>
                          </a:solidFill>
                          <a:effectLst/>
                          <a:latin typeface="Verdana" panose="020B0604030504040204" pitchFamily="34" charset="0"/>
                          <a:ea typeface="Verdana" panose="020B0604030504040204" pitchFamily="34" charset="0"/>
                          <a:cs typeface="Calibri" panose="020F0502020204030204" pitchFamily="34" charset="0"/>
                        </a:rPr>
                        <a:t>e innovación</a:t>
                      </a:r>
                      <a:endParaRPr lang="es-MX" sz="1100" b="1" dirty="0">
                        <a:solidFill>
                          <a:srgbClr val="1F3D7C"/>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just"/>
                      <a:r>
                        <a:rPr lang="es-CO" sz="1100" dirty="0">
                          <a:solidFill>
                            <a:srgbClr val="000000"/>
                          </a:solidFill>
                          <a:effectLst/>
                          <a:latin typeface="Verdana" panose="020B0604030504040204" pitchFamily="34" charset="0"/>
                          <a:ea typeface="Verdana" panose="020B0604030504040204" pitchFamily="34" charset="0"/>
                          <a:cs typeface="Calibri" panose="020F0502020204030204" pitchFamily="34" charset="0"/>
                        </a:rPr>
                        <a:t>Se evaluarán las capacidades de optimización y sofisticación de productos y procesos productivos del negocio. Asimismo, se evaluará la capacidad de introducir y/o mejorar sus productos o procesos.</a:t>
                      </a:r>
                      <a:endParaRPr lang="es-CO" dirty="0"/>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just"/>
                      <a:r>
                        <a:rPr lang="es-CO" sz="1050">
                          <a:solidFill>
                            <a:srgbClr val="000000"/>
                          </a:solidFill>
                          <a:effectLst/>
                          <a:latin typeface="Aptos" panose="020B0004020202020204" pitchFamily="34" charset="0"/>
                          <a:ea typeface="Calibri" panose="020F0502020204030204" pitchFamily="34" charset="0"/>
                          <a:cs typeface="Calibri" panose="020F0502020204030204" pitchFamily="34" charset="0"/>
                        </a:rPr>
                        <a:t>Se evaluarán las capacidades de optimización y sofisticación de productos y procesos productivos del negocio. Asimismo, se evaluará la capacidad de introducir y/o mejorar sus productos, servicios o procesos.</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17334906"/>
                  </a:ext>
                </a:extLst>
              </a:tr>
              <a:tr h="635931">
                <a:tc gridSpan="3">
                  <a:txBody>
                    <a:bodyPr/>
                    <a:lstStyle/>
                    <a:p>
                      <a:pPr algn="just"/>
                      <a:r>
                        <a:rPr lang="es-CO" sz="1100" b="1" i="1" dirty="0">
                          <a:solidFill>
                            <a:srgbClr val="00B0F0"/>
                          </a:solidFill>
                          <a:effectLst/>
                          <a:latin typeface="Verdana" panose="020B0604030504040204" pitchFamily="34" charset="0"/>
                          <a:ea typeface="Verdana" panose="020B0604030504040204" pitchFamily="34" charset="0"/>
                          <a:cs typeface="Calibri" panose="020F0502020204030204" pitchFamily="34" charset="0"/>
                        </a:rPr>
                        <a:t>Líder y equipo emprendedor: </a:t>
                      </a:r>
                      <a:r>
                        <a:rPr lang="es-CO" sz="1100" b="0" i="1" dirty="0">
                          <a:solidFill>
                            <a:schemeClr val="tx1"/>
                          </a:solidFill>
                          <a:effectLst/>
                          <a:latin typeface="Verdana" panose="020B0604030504040204" pitchFamily="34" charset="0"/>
                          <a:ea typeface="Verdana" panose="020B0604030504040204" pitchFamily="34" charset="0"/>
                          <a:cs typeface="Calibri" panose="020F0502020204030204" pitchFamily="34" charset="0"/>
                        </a:rPr>
                        <a:t>analiza las necesidades del equipo emprendedor y su capacidad para aprovechar los beneficios que ofrece ZASCA. Se analizan los siguientes criterios: </a:t>
                      </a:r>
                      <a:endParaRPr lang="es-MX" sz="1100" b="0"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rgbClr val="00B0F0">
                        <a:alpha val="9589"/>
                      </a:srgbClr>
                    </a:solidFill>
                  </a:tcPr>
                </a:tc>
                <a:tc hMerge="1">
                  <a:txBody>
                    <a:bodyPr/>
                    <a:lstStyle/>
                    <a:p>
                      <a:endParaRPr lang="es-CO"/>
                    </a:p>
                  </a:txBody>
                  <a:tcPr>
                    <a:lnL w="12700" cmpd="sng">
                      <a:noFill/>
                      <a:prstDash val="solid"/>
                    </a:lnL>
                    <a:lnT w="12700" cap="flat" cmpd="sng" algn="ctr">
                      <a:solidFill>
                        <a:srgbClr val="00B0F0"/>
                      </a:solidFill>
                      <a:prstDash val="solid"/>
                      <a:round/>
                      <a:headEnd type="none" w="med" len="med"/>
                      <a:tailEnd type="none" w="med" len="med"/>
                    </a:lnT>
                  </a:tcPr>
                </a:tc>
                <a:tc hMerge="1">
                  <a:txBody>
                    <a:bodyPr/>
                    <a:lstStyle/>
                    <a:p>
                      <a:endParaRPr lang="es-MX"/>
                    </a:p>
                  </a:txBody>
                  <a:tcPr>
                    <a:lnL w="12700" cmpd="sng">
                      <a:noFill/>
                      <a:prstDash val="solid"/>
                    </a:lnL>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2887140810"/>
                  </a:ext>
                </a:extLst>
              </a:tr>
              <a:tr h="754211">
                <a:tc>
                  <a:txBody>
                    <a:bodyPr/>
                    <a:lstStyle/>
                    <a:p>
                      <a:pPr algn="l"/>
                      <a:r>
                        <a:rPr lang="es-CO" sz="1100" b="1" dirty="0">
                          <a:solidFill>
                            <a:srgbClr val="1F3D7C"/>
                          </a:solidFill>
                          <a:effectLst/>
                          <a:latin typeface="Verdana" panose="020B0604030504040204" pitchFamily="34" charset="0"/>
                          <a:ea typeface="Verdana" panose="020B0604030504040204" pitchFamily="34" charset="0"/>
                          <a:cs typeface="Calibri" panose="020F0502020204030204" pitchFamily="34" charset="0"/>
                        </a:rPr>
                        <a:t>Formación y experiencia</a:t>
                      </a:r>
                      <a:endParaRPr lang="es-MX" sz="1100" b="1" dirty="0">
                        <a:solidFill>
                          <a:srgbClr val="1F3D7C"/>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just"/>
                      <a:r>
                        <a:rPr lang="es-CO" sz="1100" dirty="0">
                          <a:solidFill>
                            <a:srgbClr val="000000"/>
                          </a:solidFill>
                          <a:effectLst/>
                          <a:latin typeface="Verdana" panose="020B0604030504040204" pitchFamily="34" charset="0"/>
                          <a:ea typeface="Verdana" panose="020B0604030504040204" pitchFamily="34" charset="0"/>
                          <a:cs typeface="Calibri" panose="020F0502020204030204" pitchFamily="34" charset="0"/>
                        </a:rPr>
                        <a:t>Comprende la experiencia, formación, multidisciplinariedad y competencias del equipo de trabajo para el direccionamiento y el buen funcionamiento de la empresa. </a:t>
                      </a:r>
                      <a:endParaRPr lang="es-CO" dirty="0"/>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just"/>
                      <a:r>
                        <a:rPr lang="es-CO" sz="1050">
                          <a:solidFill>
                            <a:srgbClr val="000000"/>
                          </a:solidFill>
                          <a:effectLst/>
                          <a:latin typeface="Aptos" panose="020B0004020202020204" pitchFamily="34" charset="0"/>
                          <a:ea typeface="Calibri" panose="020F0502020204030204" pitchFamily="34" charset="0"/>
                          <a:cs typeface="Calibri" panose="020F0502020204030204" pitchFamily="34" charset="0"/>
                        </a:rPr>
                        <a:t>Comprende la experiencia, formación, multidisciplinariedad y competencias del equipo de trabajo para el direccionamiento y el buen funcionamiento de la empresa. </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03832331"/>
                  </a:ext>
                </a:extLst>
              </a:tr>
              <a:tr h="817630">
                <a:tc>
                  <a:txBody>
                    <a:bodyPr/>
                    <a:lstStyle/>
                    <a:p>
                      <a:pPr algn="l"/>
                      <a:r>
                        <a:rPr lang="es-CO" sz="1100" b="1" dirty="0">
                          <a:solidFill>
                            <a:srgbClr val="1F3D7C"/>
                          </a:solidFill>
                          <a:effectLst/>
                          <a:latin typeface="Verdana" panose="020B0604030504040204" pitchFamily="34" charset="0"/>
                          <a:ea typeface="Verdana" panose="020B0604030504040204" pitchFamily="34" charset="0"/>
                          <a:cs typeface="Calibri" panose="020F0502020204030204" pitchFamily="34" charset="0"/>
                        </a:rPr>
                        <a:t>Características </a:t>
                      </a:r>
                    </a:p>
                    <a:p>
                      <a:pPr algn="l"/>
                      <a:r>
                        <a:rPr lang="es-CO" sz="1100" b="1" dirty="0">
                          <a:solidFill>
                            <a:srgbClr val="1F3D7C"/>
                          </a:solidFill>
                          <a:effectLst/>
                          <a:latin typeface="Verdana" panose="020B0604030504040204" pitchFamily="34" charset="0"/>
                          <a:ea typeface="Verdana" panose="020B0604030504040204" pitchFamily="34" charset="0"/>
                          <a:cs typeface="Calibri" panose="020F0502020204030204" pitchFamily="34" charset="0"/>
                        </a:rPr>
                        <a:t>del líder </a:t>
                      </a:r>
                      <a:endParaRPr lang="es-MX" sz="1100" b="1" dirty="0">
                        <a:solidFill>
                          <a:srgbClr val="1F3D7C"/>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just"/>
                      <a:r>
                        <a:rPr lang="es-MX" sz="1100" dirty="0">
                          <a:solidFill>
                            <a:srgbClr val="000000"/>
                          </a:solidFill>
                          <a:effectLst/>
                          <a:latin typeface="Verdana" panose="020B0604030504040204" pitchFamily="34" charset="0"/>
                          <a:ea typeface="Verdana" panose="020B0604030504040204" pitchFamily="34" charset="0"/>
                          <a:cs typeface="Calibri" panose="020F0502020204030204" pitchFamily="34" charset="0"/>
                        </a:rPr>
                        <a:t>Se evalúan las motivaciones que tiene la UP y las MiPymes para emprender, el nivel de liderazgo, la aversión al riesgo y nivel de </a:t>
                      </a:r>
                    </a:p>
                    <a:p>
                      <a:pPr algn="just"/>
                      <a:r>
                        <a:rPr lang="es-MX" sz="1100" dirty="0">
                          <a:solidFill>
                            <a:srgbClr val="000000"/>
                          </a:solidFill>
                          <a:effectLst/>
                          <a:latin typeface="Verdana" panose="020B0604030504040204" pitchFamily="34" charset="0"/>
                          <a:ea typeface="Verdana" panose="020B0604030504040204" pitchFamily="34" charset="0"/>
                          <a:cs typeface="Calibri" panose="020F0502020204030204" pitchFamily="34" charset="0"/>
                        </a:rPr>
                        <a:t>Delegación. Se evalúan las prácticas gerenciales y procesos de toma de decisiones por parte de las UP y MiPymes.</a:t>
                      </a:r>
                      <a:endParaRPr lang="es-CO" dirty="0"/>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just"/>
                      <a:r>
                        <a:rPr lang="es-CO" sz="1050" dirty="0">
                          <a:solidFill>
                            <a:srgbClr val="000000"/>
                          </a:solidFill>
                          <a:effectLst/>
                          <a:latin typeface="Aptos" panose="020B0004020202020204" pitchFamily="34" charset="0"/>
                          <a:ea typeface="Calibri" panose="020F0502020204030204" pitchFamily="34" charset="0"/>
                          <a:cs typeface="Calibri" panose="020F0502020204030204" pitchFamily="34" charset="0"/>
                        </a:rPr>
                        <a:t>Se evalúan las motivaciones para emprender, el nivel de liderazgo, la aversión al riesgo y nivel de delegación</a:t>
                      </a:r>
                      <a:endParaRPr lang="es-MX"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algn="just"/>
                      <a:r>
                        <a:rPr lang="es-CO" sz="1050" dirty="0">
                          <a:effectLst/>
                          <a:latin typeface="Aptos" panose="020B0004020202020204" pitchFamily="34" charset="0"/>
                          <a:ea typeface="Calibri" panose="020F0502020204030204" pitchFamily="34" charset="0"/>
                          <a:cs typeface="Calibri" panose="020F0502020204030204" pitchFamily="34" charset="0"/>
                        </a:rPr>
                        <a:t>Se evalúan las prácticas gerenciales y procesos de toma de decisiones</a:t>
                      </a:r>
                      <a:endParaRPr lang="es-MX"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53698763"/>
                  </a:ext>
                </a:extLst>
              </a:tr>
            </a:tbl>
          </a:graphicData>
        </a:graphic>
      </p:graphicFrame>
      <p:sp>
        <p:nvSpPr>
          <p:cNvPr id="5" name="CuadroTexto 4">
            <a:extLst>
              <a:ext uri="{FF2B5EF4-FFF2-40B4-BE49-F238E27FC236}">
                <a16:creationId xmlns:a16="http://schemas.microsoft.com/office/drawing/2014/main" id="{D5E6B9C1-5650-EC55-3792-D28EF24B957E}"/>
              </a:ext>
            </a:extLst>
          </p:cNvPr>
          <p:cNvSpPr txBox="1"/>
          <p:nvPr/>
        </p:nvSpPr>
        <p:spPr>
          <a:xfrm>
            <a:off x="605209" y="8704131"/>
            <a:ext cx="6635248" cy="600164"/>
          </a:xfrm>
          <a:prstGeom prst="rect">
            <a:avLst/>
          </a:prstGeom>
          <a:noFill/>
        </p:spPr>
        <p:txBody>
          <a:bodyPr wrap="square" rtlCol="0">
            <a:spAutoFit/>
          </a:bodyPr>
          <a:lstStyle/>
          <a:p>
            <a:pPr algn="just"/>
            <a:r>
              <a:rPr lang="es-MX" sz="1100" dirty="0"/>
              <a:t>Nota: Un beneficiario de un Centro ZASCA no podrá ser seleccionado para otro Centro ZASCA, incluso si ha finalizado su intervención y corresponde a otra vocación o ubicación geográfica, conforme lo establecido por el Ministerio de Comercio Industria y Turismo.</a:t>
            </a:r>
            <a:endParaRPr lang="es-MX" sz="11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631893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A24BEB-3F0B-0624-017B-C46B209D81EA}"/>
            </a:ext>
          </a:extLst>
        </p:cNvPr>
        <p:cNvGrpSpPr/>
        <p:nvPr/>
      </p:nvGrpSpPr>
      <p:grpSpPr>
        <a:xfrm>
          <a:off x="0" y="0"/>
          <a:ext cx="0" cy="0"/>
          <a:chOff x="0" y="0"/>
          <a:chExt cx="0" cy="0"/>
        </a:xfrm>
      </p:grpSpPr>
      <p:sp>
        <p:nvSpPr>
          <p:cNvPr id="6" name="CuadroTexto 5">
            <a:extLst>
              <a:ext uri="{FF2B5EF4-FFF2-40B4-BE49-F238E27FC236}">
                <a16:creationId xmlns:a16="http://schemas.microsoft.com/office/drawing/2014/main" id="{83213B02-27E0-4774-3BC2-4F2C23AD4C70}"/>
              </a:ext>
            </a:extLst>
          </p:cNvPr>
          <p:cNvSpPr txBox="1"/>
          <p:nvPr/>
        </p:nvSpPr>
        <p:spPr>
          <a:xfrm>
            <a:off x="2256941" y="9517795"/>
            <a:ext cx="3258518" cy="276999"/>
          </a:xfrm>
          <a:prstGeom prst="rect">
            <a:avLst/>
          </a:prstGeom>
          <a:noFill/>
        </p:spPr>
        <p:txBody>
          <a:bodyPr wrap="square" rtlCol="0">
            <a:spAutoFit/>
          </a:bodyPr>
          <a:lstStyle/>
          <a:p>
            <a:pPr algn="ctr"/>
            <a:r>
              <a:rPr lang="es-CO" sz="1200" dirty="0">
                <a:latin typeface="Verdana" panose="020B0604030504040204" pitchFamily="34" charset="0"/>
                <a:ea typeface="Verdana" panose="020B0604030504040204" pitchFamily="34" charset="0"/>
                <a:cs typeface="Verdana" panose="020B0604030504040204" pitchFamily="34" charset="0"/>
              </a:rPr>
              <a:t>- 7 -</a:t>
            </a:r>
          </a:p>
        </p:txBody>
      </p:sp>
      <p:pic>
        <p:nvPicPr>
          <p:cNvPr id="8" name="Imagen 7">
            <a:extLst>
              <a:ext uri="{FF2B5EF4-FFF2-40B4-BE49-F238E27FC236}">
                <a16:creationId xmlns:a16="http://schemas.microsoft.com/office/drawing/2014/main" id="{EF920ECF-DD2F-FA76-64F7-661F65BD1244}"/>
              </a:ext>
            </a:extLst>
          </p:cNvPr>
          <p:cNvPicPr>
            <a:picLocks noChangeAspect="1"/>
          </p:cNvPicPr>
          <p:nvPr/>
        </p:nvPicPr>
        <p:blipFill>
          <a:blip r:embed="rId2"/>
          <a:srcRect r="50000"/>
          <a:stretch/>
        </p:blipFill>
        <p:spPr>
          <a:xfrm>
            <a:off x="6354208" y="-261314"/>
            <a:ext cx="1418192" cy="2980690"/>
          </a:xfrm>
          <a:prstGeom prst="rect">
            <a:avLst/>
          </a:prstGeom>
        </p:spPr>
      </p:pic>
      <p:sp>
        <p:nvSpPr>
          <p:cNvPr id="4" name="CuadroTexto 3">
            <a:extLst>
              <a:ext uri="{FF2B5EF4-FFF2-40B4-BE49-F238E27FC236}">
                <a16:creationId xmlns:a16="http://schemas.microsoft.com/office/drawing/2014/main" id="{00A06D77-B901-70EB-539C-073773E3FCD1}"/>
              </a:ext>
            </a:extLst>
          </p:cNvPr>
          <p:cNvSpPr txBox="1"/>
          <p:nvPr/>
        </p:nvSpPr>
        <p:spPr>
          <a:xfrm>
            <a:off x="601894" y="732916"/>
            <a:ext cx="2854984" cy="784830"/>
          </a:xfrm>
          <a:prstGeom prst="rect">
            <a:avLst/>
          </a:prstGeom>
          <a:noFill/>
        </p:spPr>
        <p:txBody>
          <a:bodyPr wrap="square">
            <a:spAutoFit/>
          </a:bodyPr>
          <a:lstStyle/>
          <a:p>
            <a:pPr>
              <a:lnSpc>
                <a:spcPts val="2700"/>
              </a:lnSpc>
            </a:pPr>
            <a:r>
              <a:rPr lang="es-MX" sz="2500" b="1" dirty="0">
                <a:solidFill>
                  <a:srgbClr val="1F3D7C"/>
                </a:solidFill>
                <a:latin typeface="Verdana" panose="020B0604030504040204" pitchFamily="34" charset="0"/>
                <a:ea typeface="Verdana" panose="020B0604030504040204" pitchFamily="34" charset="0"/>
                <a:cs typeface="Verdana" panose="020B0604030504040204" pitchFamily="34" charset="0"/>
              </a:rPr>
              <a:t>Criterios</a:t>
            </a:r>
          </a:p>
          <a:p>
            <a:pPr>
              <a:lnSpc>
                <a:spcPts val="2700"/>
              </a:lnSpc>
            </a:pPr>
            <a:r>
              <a:rPr lang="es-MX" sz="2500" b="1" dirty="0">
                <a:solidFill>
                  <a:srgbClr val="1F3D7C"/>
                </a:solidFill>
                <a:latin typeface="Verdana" panose="020B0604030504040204" pitchFamily="34" charset="0"/>
                <a:ea typeface="Verdana" panose="020B0604030504040204" pitchFamily="34" charset="0"/>
                <a:cs typeface="Verdana" panose="020B0604030504040204" pitchFamily="34" charset="0"/>
              </a:rPr>
              <a:t>de evaluación</a:t>
            </a:r>
            <a:endParaRPr lang="es-CO" sz="2500" b="1" dirty="0">
              <a:solidFill>
                <a:srgbClr val="1F3D7C"/>
              </a:solidFill>
              <a:latin typeface="Verdana" panose="020B0604030504040204" pitchFamily="34" charset="0"/>
              <a:ea typeface="Verdana" panose="020B0604030504040204" pitchFamily="34" charset="0"/>
              <a:cs typeface="Verdana" panose="020B0604030504040204" pitchFamily="34" charset="0"/>
            </a:endParaRPr>
          </a:p>
        </p:txBody>
      </p:sp>
      <p:sp>
        <p:nvSpPr>
          <p:cNvPr id="18" name="CuadroTexto 17">
            <a:extLst>
              <a:ext uri="{FF2B5EF4-FFF2-40B4-BE49-F238E27FC236}">
                <a16:creationId xmlns:a16="http://schemas.microsoft.com/office/drawing/2014/main" id="{84EE47A4-8F1E-4FA0-2944-5AB53DCFC4EC}"/>
              </a:ext>
            </a:extLst>
          </p:cNvPr>
          <p:cNvSpPr txBox="1"/>
          <p:nvPr/>
        </p:nvSpPr>
        <p:spPr>
          <a:xfrm>
            <a:off x="601894" y="1517746"/>
            <a:ext cx="6610067" cy="8150693"/>
          </a:xfrm>
          <a:prstGeom prst="rect">
            <a:avLst/>
          </a:prstGeom>
          <a:noFill/>
        </p:spPr>
        <p:txBody>
          <a:bodyPr wrap="square" rtlCol="0">
            <a:spAutoFit/>
          </a:bodyPr>
          <a:lstStyle>
            <a:defPPr>
              <a:defRPr lang="en-US"/>
            </a:defPPr>
            <a:lvl1pPr>
              <a:defRPr sz="1100">
                <a:latin typeface="Verdana" panose="020B0604030504040204" pitchFamily="34" charset="0"/>
                <a:ea typeface="Verdana" panose="020B0604030504040204" pitchFamily="34" charset="0"/>
                <a:cs typeface="Verdana" panose="020B0604030504040204" pitchFamily="34" charset="0"/>
              </a:defRPr>
            </a:lvl1pPr>
          </a:lstStyle>
          <a:p>
            <a:pPr algn="just"/>
            <a:r>
              <a:rPr lang="es-MX" dirty="0"/>
              <a:t>Una vez cumplidos los criterios habilitantes y una vez realizado el proceso de evaluación, se dará un puntaje a cada aplicante, en una escala de 0 a 100. </a:t>
            </a:r>
          </a:p>
          <a:p>
            <a:pPr algn="just"/>
            <a:endParaRPr lang="es-MX" dirty="0"/>
          </a:p>
          <a:p>
            <a:pPr algn="just"/>
            <a:r>
              <a:rPr lang="es-MX" dirty="0"/>
              <a:t>Se ordenarán los negocios de mayor a menor de acuerdo con los resultados obtenidos, la primera posición estará ocupada por el negocio que tenga el puntaje más alto (100) y la última posición estará ocupada por el negocio que tenga el puntaje más bajo; y se seleccionaran los negocios con los mayores puntajes hasta completar el número de cupos asignados al ZASCA, que permitan dar cumplimiento a la meta de atención.</a:t>
            </a:r>
          </a:p>
          <a:p>
            <a:pPr algn="just"/>
            <a:endParaRPr lang="es-MX" dirty="0"/>
          </a:p>
          <a:p>
            <a:pPr algn="just"/>
            <a:r>
              <a:rPr lang="es-MX" dirty="0"/>
              <a:t>Aquellas postulaciones que queden seleccionadas serán visitadas por el operador el cual deberá validar los documentos requeridos y diligenciar la información del diagnóstico, la cual será usada para establecer un plan de acción</a:t>
            </a:r>
          </a:p>
          <a:p>
            <a:pPr algn="just"/>
            <a:endParaRPr lang="es-MX" dirty="0">
              <a:solidFill>
                <a:srgbClr val="1F3D7C"/>
              </a:solidFill>
            </a:endParaRPr>
          </a:p>
          <a:p>
            <a:pPr algn="just"/>
            <a:endParaRPr lang="es-MX" dirty="0">
              <a:solidFill>
                <a:srgbClr val="1F3D7C"/>
              </a:solidFill>
            </a:endParaRPr>
          </a:p>
          <a:p>
            <a:pPr marL="0" marR="0" lvl="0" indent="0" algn="just" defTabSz="457200" rtl="0" eaLnBrk="1" fontAlgn="auto" latinLnBrk="0" hangingPunct="1">
              <a:lnSpc>
                <a:spcPct val="115000"/>
              </a:lnSpc>
              <a:spcBef>
                <a:spcPts val="0"/>
              </a:spcBef>
              <a:spcAft>
                <a:spcPts val="0"/>
              </a:spcAft>
              <a:buClrTx/>
              <a:buSzTx/>
              <a:buFontTx/>
              <a:buNone/>
              <a:tabLst/>
              <a:defRPr/>
            </a:pPr>
            <a:r>
              <a:rPr lang="es-CO" sz="2500" b="1" dirty="0">
                <a:solidFill>
                  <a:srgbClr val="1F3D7C"/>
                </a:solidFill>
              </a:rPr>
              <a:t>Cronograma</a:t>
            </a:r>
            <a:endParaRPr lang="es-MX" sz="2500" b="1" dirty="0">
              <a:solidFill>
                <a:srgbClr val="1F3D7C"/>
              </a:solidFill>
            </a:endParaRPr>
          </a:p>
          <a:p>
            <a:pPr algn="just"/>
            <a:endParaRPr lang="es-MX" dirty="0">
              <a:solidFill>
                <a:srgbClr val="1F3D7C"/>
              </a:solidFill>
            </a:endParaRPr>
          </a:p>
          <a:p>
            <a:pPr algn="just"/>
            <a:endParaRPr lang="es-MX" dirty="0">
              <a:solidFill>
                <a:srgbClr val="1F3D7C"/>
              </a:solidFill>
            </a:endParaRPr>
          </a:p>
          <a:p>
            <a:pPr algn="just"/>
            <a:endParaRPr lang="es-MX" dirty="0">
              <a:solidFill>
                <a:srgbClr val="1F3D7C"/>
              </a:solidFill>
            </a:endParaRPr>
          </a:p>
          <a:p>
            <a:pPr algn="just"/>
            <a:endParaRPr lang="es-MX" dirty="0">
              <a:solidFill>
                <a:srgbClr val="1F3D7C"/>
              </a:solidFill>
            </a:endParaRPr>
          </a:p>
          <a:p>
            <a:pPr algn="just"/>
            <a:endParaRPr lang="es-MX" dirty="0">
              <a:solidFill>
                <a:srgbClr val="1F3D7C"/>
              </a:solidFill>
            </a:endParaRPr>
          </a:p>
          <a:p>
            <a:pPr algn="just"/>
            <a:endParaRPr lang="es-MX" dirty="0">
              <a:solidFill>
                <a:srgbClr val="1F3D7C"/>
              </a:solidFill>
            </a:endParaRPr>
          </a:p>
          <a:p>
            <a:pPr algn="just"/>
            <a:endParaRPr lang="es-CO" sz="2500" b="1" dirty="0">
              <a:solidFill>
                <a:srgbClr val="1F3D7C"/>
              </a:solidFill>
              <a:effectLst/>
            </a:endParaRPr>
          </a:p>
          <a:p>
            <a:pPr algn="just"/>
            <a:endParaRPr lang="es-CO" sz="1400" b="1" dirty="0">
              <a:solidFill>
                <a:srgbClr val="1F3D7C"/>
              </a:solidFill>
            </a:endParaRPr>
          </a:p>
          <a:p>
            <a:pPr algn="just"/>
            <a:r>
              <a:rPr lang="es-CO" sz="2500" b="1" dirty="0">
                <a:solidFill>
                  <a:srgbClr val="1F3D7C"/>
                </a:solidFill>
                <a:effectLst/>
              </a:rPr>
              <a:t>Notificación de Resultados</a:t>
            </a:r>
            <a:endParaRPr lang="es-MX" sz="2500" dirty="0">
              <a:solidFill>
                <a:srgbClr val="1F3D7C"/>
              </a:solidFill>
              <a:effectLst/>
            </a:endParaRPr>
          </a:p>
          <a:p>
            <a:pPr algn="just"/>
            <a:endParaRPr lang="es-MX" dirty="0"/>
          </a:p>
          <a:p>
            <a:pPr algn="just"/>
            <a:r>
              <a:rPr lang="es-MX" dirty="0"/>
              <a:t>El aliado operador es el encargado de diseñar y enviar una comunicación escrita a través de correo electrónico, WhatsApp Empresarial o de manera física, donde se notifique a las Unidades Productivas y/o MiPymes que han sido seleccionadas para participar en el programa; esta acción se debe realizar a través del coordinador operativo del Centro de Reindustrialización ZASCA.</a:t>
            </a:r>
          </a:p>
          <a:p>
            <a:pPr algn="just"/>
            <a:endParaRPr lang="es-MX" sz="1200" dirty="0"/>
          </a:p>
          <a:p>
            <a:pPr algn="just"/>
            <a:endParaRPr lang="es-MX" sz="1200" dirty="0"/>
          </a:p>
          <a:p>
            <a:pPr marL="0" marR="0" lvl="0" indent="0" algn="l" defTabSz="457200" rtl="0" eaLnBrk="1" fontAlgn="auto" latinLnBrk="0" hangingPunct="1">
              <a:lnSpc>
                <a:spcPct val="115000"/>
              </a:lnSpc>
              <a:spcBef>
                <a:spcPts val="0"/>
              </a:spcBef>
              <a:spcAft>
                <a:spcPts val="0"/>
              </a:spcAft>
              <a:buClrTx/>
              <a:buSzTx/>
              <a:buFontTx/>
              <a:buNone/>
              <a:tabLst/>
              <a:defRPr/>
            </a:pPr>
            <a:r>
              <a:rPr kumimoji="0" lang="es-CO" sz="2500" b="1" i="0" u="none" strike="noStrike" kern="1200" cap="none" spc="0" normalizeH="0" baseline="0" noProof="0" dirty="0">
                <a:ln>
                  <a:noFill/>
                </a:ln>
                <a:solidFill>
                  <a:srgbClr val="1F3D7C"/>
                </a:solidFill>
                <a:effectLst/>
                <a:uLnTx/>
                <a:uFillTx/>
                <a:latin typeface="Verdana" panose="020B0604030504040204" pitchFamily="34" charset="0"/>
                <a:ea typeface="Calibri" panose="020F0502020204030204" pitchFamily="34" charset="0"/>
                <a:cs typeface="Times New Roman" panose="02020603050405020304" pitchFamily="18" charset="0"/>
              </a:rPr>
              <a:t>Modificaciones Convocatoria</a:t>
            </a:r>
          </a:p>
          <a:p>
            <a:pPr marL="0" marR="0" lvl="0" indent="0" algn="l" defTabSz="457200" rtl="0" eaLnBrk="1" fontAlgn="auto" latinLnBrk="0" hangingPunct="1">
              <a:lnSpc>
                <a:spcPct val="115000"/>
              </a:lnSpc>
              <a:spcBef>
                <a:spcPts val="0"/>
              </a:spcBef>
              <a:spcAft>
                <a:spcPts val="0"/>
              </a:spcAft>
              <a:buClrTx/>
              <a:buSzTx/>
              <a:buFontTx/>
              <a:buNone/>
              <a:tabLst/>
              <a:defRPr/>
            </a:pPr>
            <a:endParaRPr kumimoji="0" lang="es-MX" sz="900" b="0" i="0" u="none" strike="noStrike" kern="1200" cap="none" spc="0" normalizeH="0" baseline="0" noProof="0" dirty="0">
              <a:ln>
                <a:noFill/>
              </a:ln>
              <a:solidFill>
                <a:srgbClr val="1F3D7C"/>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457200" rtl="0" eaLnBrk="1" fontAlgn="auto" latinLnBrk="0" hangingPunct="1">
              <a:buClrTx/>
              <a:buSzTx/>
              <a:buFontTx/>
              <a:buNone/>
              <a:tabLst/>
              <a:defRPr/>
            </a:pPr>
            <a:r>
              <a:rPr kumimoji="0" lang="es-MX" b="0" i="0" u="none" strike="noStrike" kern="1200" cap="none" spc="0" normalizeH="0" baseline="0" noProof="0" dirty="0">
                <a:ln>
                  <a:noFill/>
                </a:ln>
                <a:solidFill>
                  <a:prstClr val="black"/>
                </a:solidFill>
                <a:effectLst/>
                <a:uLnTx/>
                <a:uFillTx/>
                <a:cs typeface="+mn-cs"/>
              </a:rPr>
              <a:t>Toda modificación al proceso se selección se hará mediante modifica</a:t>
            </a:r>
            <a:r>
              <a:rPr lang="es-MX" dirty="0">
                <a:solidFill>
                  <a:prstClr val="black"/>
                </a:solidFill>
                <a:cs typeface="+mn-cs"/>
              </a:rPr>
              <a:t>torio a la convocatoria</a:t>
            </a:r>
            <a:r>
              <a:rPr kumimoji="0" lang="es-MX" b="0" i="0" u="none" strike="noStrike" kern="1200" cap="none" spc="0" normalizeH="0" baseline="0" noProof="0" dirty="0">
                <a:ln>
                  <a:noFill/>
                </a:ln>
                <a:solidFill>
                  <a:prstClr val="black"/>
                </a:solidFill>
                <a:effectLst/>
                <a:uLnTx/>
                <a:uFillTx/>
                <a:cs typeface="+mn-cs"/>
              </a:rPr>
              <a:t> enumeradas, las cuales formarán parte integral del mismo y serán publicadas en la página web de </a:t>
            </a:r>
            <a:r>
              <a:rPr kumimoji="0" lang="es-MX" b="0" i="0" u="none" strike="noStrike" kern="1200" cap="none" spc="0" normalizeH="0" baseline="0" noProof="0" dirty="0">
                <a:ln>
                  <a:noFill/>
                </a:ln>
                <a:solidFill>
                  <a:prstClr val="black"/>
                </a:solidFill>
                <a:effectLst/>
                <a:uLnTx/>
                <a:uFillTx/>
                <a:cs typeface="+mn-cs"/>
                <a:hlinkClick r:id="rId3"/>
              </a:rPr>
              <a:t>https://www.innpulsacolombia.com</a:t>
            </a:r>
            <a:r>
              <a:rPr kumimoji="0" lang="es-MX" b="0" i="0" u="none" strike="noStrike" kern="1200" cap="none" spc="0" normalizeH="0" baseline="0" noProof="0" dirty="0">
                <a:ln>
                  <a:noFill/>
                </a:ln>
                <a:solidFill>
                  <a:prstClr val="black"/>
                </a:solidFill>
                <a:effectLst/>
                <a:uLnTx/>
                <a:uFillTx/>
                <a:cs typeface="+mn-cs"/>
              </a:rPr>
              <a:t>. </a:t>
            </a:r>
          </a:p>
          <a:p>
            <a:pPr algn="just"/>
            <a:endParaRPr lang="es-MX" sz="1200" dirty="0"/>
          </a:p>
          <a:p>
            <a:pPr algn="just">
              <a:lnSpc>
                <a:spcPct val="115000"/>
              </a:lnSpc>
              <a:buNone/>
            </a:pPr>
            <a:endParaRPr lang="es-MX" sz="1200" dirty="0">
              <a:effectLst/>
            </a:endParaRPr>
          </a:p>
          <a:p>
            <a:pPr algn="just"/>
            <a:endParaRPr lang="es-MX" sz="1200" dirty="0"/>
          </a:p>
        </p:txBody>
      </p:sp>
      <p:graphicFrame>
        <p:nvGraphicFramePr>
          <p:cNvPr id="3" name="Tabla 2">
            <a:extLst>
              <a:ext uri="{FF2B5EF4-FFF2-40B4-BE49-F238E27FC236}">
                <a16:creationId xmlns:a16="http://schemas.microsoft.com/office/drawing/2014/main" id="{65762237-B4A7-D25F-7429-2DC5C905BF3F}"/>
              </a:ext>
            </a:extLst>
          </p:cNvPr>
          <p:cNvGraphicFramePr>
            <a:graphicFrameLocks noGrp="1"/>
          </p:cNvGraphicFramePr>
          <p:nvPr>
            <p:extLst>
              <p:ext uri="{D42A27DB-BD31-4B8C-83A1-F6EECF244321}">
                <p14:modId xmlns:p14="http://schemas.microsoft.com/office/powerpoint/2010/main" val="3928056311"/>
              </p:ext>
            </p:extLst>
          </p:nvPr>
        </p:nvGraphicFramePr>
        <p:xfrm>
          <a:off x="671499" y="4351115"/>
          <a:ext cx="6540462" cy="1406970"/>
        </p:xfrm>
        <a:graphic>
          <a:graphicData uri="http://schemas.openxmlformats.org/drawingml/2006/table">
            <a:tbl>
              <a:tblPr firstRow="1" bandRow="1">
                <a:tableStyleId>{D27102A9-8310-4765-A935-A1911B00CA55}</a:tableStyleId>
              </a:tblPr>
              <a:tblGrid>
                <a:gridCol w="1974574">
                  <a:extLst>
                    <a:ext uri="{9D8B030D-6E8A-4147-A177-3AD203B41FA5}">
                      <a16:colId xmlns:a16="http://schemas.microsoft.com/office/drawing/2014/main" val="530797274"/>
                    </a:ext>
                  </a:extLst>
                </a:gridCol>
                <a:gridCol w="2385734">
                  <a:extLst>
                    <a:ext uri="{9D8B030D-6E8A-4147-A177-3AD203B41FA5}">
                      <a16:colId xmlns:a16="http://schemas.microsoft.com/office/drawing/2014/main" val="2412995652"/>
                    </a:ext>
                  </a:extLst>
                </a:gridCol>
                <a:gridCol w="2180154">
                  <a:extLst>
                    <a:ext uri="{9D8B030D-6E8A-4147-A177-3AD203B41FA5}">
                      <a16:colId xmlns:a16="http://schemas.microsoft.com/office/drawing/2014/main" val="662432374"/>
                    </a:ext>
                  </a:extLst>
                </a:gridCol>
              </a:tblGrid>
              <a:tr h="370840">
                <a:tc>
                  <a:txBody>
                    <a:bodyPr/>
                    <a:lstStyle/>
                    <a:p>
                      <a:pPr algn="ctr"/>
                      <a:r>
                        <a:rPr lang="es-MX" sz="1100" dirty="0">
                          <a:solidFill>
                            <a:schemeClr val="bg1"/>
                          </a:solidFill>
                          <a:latin typeface="Verdana" panose="020B0604030504040204" pitchFamily="34" charset="0"/>
                          <a:ea typeface="Verdana" panose="020B0604030504040204" pitchFamily="34" charset="0"/>
                        </a:rPr>
                        <a:t>Descripción</a:t>
                      </a:r>
                    </a:p>
                  </a:txBody>
                  <a:tcPr>
                    <a:solidFill>
                      <a:srgbClr val="00B0F0"/>
                    </a:solidFill>
                  </a:tcPr>
                </a:tc>
                <a:tc>
                  <a:txBody>
                    <a:bodyPr/>
                    <a:lstStyle/>
                    <a:p>
                      <a:pPr algn="ctr"/>
                      <a:r>
                        <a:rPr lang="es-MX" sz="1100" dirty="0">
                          <a:solidFill>
                            <a:schemeClr val="bg1"/>
                          </a:solidFill>
                          <a:latin typeface="Verdana" panose="020B0604030504040204" pitchFamily="34" charset="0"/>
                          <a:ea typeface="Verdana" panose="020B0604030504040204" pitchFamily="34" charset="0"/>
                        </a:rPr>
                        <a:t>Fecha</a:t>
                      </a:r>
                    </a:p>
                  </a:txBody>
                  <a:tcPr>
                    <a:solidFill>
                      <a:srgbClr val="00B0F0"/>
                    </a:solidFill>
                  </a:tcPr>
                </a:tc>
                <a:tc>
                  <a:txBody>
                    <a:bodyPr/>
                    <a:lstStyle/>
                    <a:p>
                      <a:pPr algn="ctr"/>
                      <a:r>
                        <a:rPr lang="es-MX" sz="1100" dirty="0">
                          <a:solidFill>
                            <a:schemeClr val="bg1"/>
                          </a:solidFill>
                          <a:latin typeface="Verdana" panose="020B0604030504040204" pitchFamily="34" charset="0"/>
                          <a:ea typeface="Verdana" panose="020B0604030504040204" pitchFamily="34" charset="0"/>
                        </a:rPr>
                        <a:t>Lugar</a:t>
                      </a:r>
                    </a:p>
                  </a:txBody>
                  <a:tcPr>
                    <a:solidFill>
                      <a:srgbClr val="00B0F0"/>
                    </a:solidFill>
                  </a:tcPr>
                </a:tc>
                <a:extLst>
                  <a:ext uri="{0D108BD9-81ED-4DB2-BD59-A6C34878D82A}">
                    <a16:rowId xmlns:a16="http://schemas.microsoft.com/office/drawing/2014/main" val="165374075"/>
                  </a:ext>
                </a:extLst>
              </a:tr>
              <a:tr h="224415">
                <a:tc>
                  <a:txBody>
                    <a:bodyPr/>
                    <a:lstStyle/>
                    <a:p>
                      <a:pPr algn="ctr"/>
                      <a:r>
                        <a:rPr lang="es-MX" sz="1100" dirty="0">
                          <a:latin typeface="Verdana" panose="020B0604030504040204" pitchFamily="34" charset="0"/>
                          <a:ea typeface="Verdana" panose="020B0604030504040204" pitchFamily="34" charset="0"/>
                        </a:rPr>
                        <a:t>Fecha de inicio y cierre de la convocatoria y publicación.</a:t>
                      </a:r>
                    </a:p>
                  </a:txBody>
                  <a:tcPr anchor="ctr">
                    <a:noFill/>
                  </a:tcPr>
                </a:tc>
                <a:tc>
                  <a:txBody>
                    <a:bodyPr/>
                    <a:lstStyle/>
                    <a:p>
                      <a:pPr algn="ctr">
                        <a:lnSpc>
                          <a:spcPct val="115000"/>
                        </a:lnSpc>
                        <a:buNone/>
                      </a:pPr>
                      <a:r>
                        <a:rPr lang="es-CO" sz="1100" b="1" dirty="0">
                          <a:effectLst/>
                          <a:latin typeface="Verdana" panose="020B0604030504040204" pitchFamily="34" charset="0"/>
                          <a:ea typeface="Verdana" panose="020B0604030504040204" pitchFamily="34" charset="0"/>
                        </a:rPr>
                        <a:t>Fecha </a:t>
                      </a:r>
                      <a:r>
                        <a:rPr lang="es-CO" sz="1100" b="1" dirty="0">
                          <a:solidFill>
                            <a:schemeClr val="tx1"/>
                          </a:solidFill>
                          <a:effectLst/>
                          <a:latin typeface="Verdana" panose="020B0604030504040204" pitchFamily="34" charset="0"/>
                          <a:ea typeface="Verdana" panose="020B0604030504040204" pitchFamily="34" charset="0"/>
                        </a:rPr>
                        <a:t>de inicio</a:t>
                      </a:r>
                      <a:r>
                        <a:rPr lang="es-CO" sz="1100" dirty="0">
                          <a:solidFill>
                            <a:schemeClr val="tx1"/>
                          </a:solidFill>
                          <a:effectLst/>
                          <a:latin typeface="Verdana" panose="020B0604030504040204" pitchFamily="34" charset="0"/>
                          <a:ea typeface="Verdana" panose="020B0604030504040204" pitchFamily="34" charset="0"/>
                        </a:rPr>
                        <a:t>:</a:t>
                      </a:r>
                    </a:p>
                    <a:p>
                      <a:pPr algn="ctr">
                        <a:lnSpc>
                          <a:spcPct val="115000"/>
                        </a:lnSpc>
                        <a:buNone/>
                      </a:pPr>
                      <a:r>
                        <a:rPr lang="es-CO" sz="1100" dirty="0">
                          <a:solidFill>
                            <a:schemeClr val="tx1"/>
                          </a:solidFill>
                          <a:effectLst/>
                          <a:latin typeface="Verdana" panose="020B0604030504040204" pitchFamily="34" charset="0"/>
                          <a:ea typeface="Verdana" panose="020B0604030504040204" pitchFamily="34" charset="0"/>
                        </a:rPr>
                        <a:t> 21 de octubre de 2025.</a:t>
                      </a:r>
                    </a:p>
                    <a:p>
                      <a:pPr algn="ctr">
                        <a:lnSpc>
                          <a:spcPct val="115000"/>
                        </a:lnSpc>
                        <a:buNone/>
                      </a:pPr>
                      <a:endParaRPr lang="es-MX" sz="1100" dirty="0">
                        <a:solidFill>
                          <a:schemeClr val="tx1"/>
                        </a:solidFill>
                        <a:effectLst/>
                        <a:latin typeface="Verdana" panose="020B0604030504040204" pitchFamily="34" charset="0"/>
                        <a:ea typeface="Verdana" panose="020B0604030504040204" pitchFamily="34" charset="0"/>
                      </a:endParaRPr>
                    </a:p>
                    <a:p>
                      <a:pPr algn="ctr">
                        <a:lnSpc>
                          <a:spcPct val="115000"/>
                        </a:lnSpc>
                      </a:pPr>
                      <a:r>
                        <a:rPr lang="es-CO" sz="1100" b="1" dirty="0">
                          <a:solidFill>
                            <a:schemeClr val="tx1"/>
                          </a:solidFill>
                          <a:effectLst/>
                          <a:latin typeface="Verdana" panose="020B0604030504040204" pitchFamily="34" charset="0"/>
                          <a:ea typeface="Verdana" panose="020B0604030504040204" pitchFamily="34" charset="0"/>
                        </a:rPr>
                        <a:t>Fecha de cierre</a:t>
                      </a:r>
                      <a:r>
                        <a:rPr lang="es-CO" sz="1100" dirty="0">
                          <a:solidFill>
                            <a:schemeClr val="tx1"/>
                          </a:solidFill>
                          <a:effectLst/>
                          <a:latin typeface="Verdana" panose="020B0604030504040204" pitchFamily="34" charset="0"/>
                          <a:ea typeface="Verdana" panose="020B0604030504040204" pitchFamily="34" charset="0"/>
                        </a:rPr>
                        <a:t>: </a:t>
                      </a:r>
                    </a:p>
                    <a:p>
                      <a:pPr algn="ctr">
                        <a:lnSpc>
                          <a:spcPct val="115000"/>
                        </a:lnSpc>
                      </a:pPr>
                      <a:r>
                        <a:rPr lang="es-CO" sz="1100" dirty="0">
                          <a:solidFill>
                            <a:schemeClr val="tx1"/>
                          </a:solidFill>
                          <a:effectLst/>
                          <a:latin typeface="Verdana" panose="020B0604030504040204" pitchFamily="34" charset="0"/>
                          <a:ea typeface="Verdana" panose="020B0604030504040204" pitchFamily="34" charset="0"/>
                        </a:rPr>
                        <a:t>21 de noviembre de 2025.</a:t>
                      </a:r>
                      <a:endParaRPr lang="es-MX" sz="1100" i="1"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anchor="ctr">
                    <a:noFill/>
                  </a:tcPr>
                </a:tc>
                <a:tc>
                  <a:txBody>
                    <a:bodyPr/>
                    <a:lstStyle/>
                    <a:p>
                      <a:pPr algn="ctr"/>
                      <a:r>
                        <a:rPr lang="es-MX" sz="1100" dirty="0">
                          <a:latin typeface="Verdana" panose="020B0604030504040204" pitchFamily="34" charset="0"/>
                          <a:ea typeface="Verdana" panose="020B0604030504040204" pitchFamily="34" charset="0"/>
                        </a:rPr>
                        <a:t>Página web  </a:t>
                      </a:r>
                      <a:r>
                        <a:rPr lang="es-MX" sz="1100" dirty="0">
                          <a:latin typeface="Verdana" panose="020B0604030504040204" pitchFamily="34" charset="0"/>
                          <a:ea typeface="Verdana" panose="020B0604030504040204" pitchFamily="34" charset="0"/>
                          <a:hlinkClick r:id="rId4"/>
                        </a:rPr>
                        <a:t>www.innpulsacolombia.com</a:t>
                      </a:r>
                      <a:r>
                        <a:rPr lang="es-MX" sz="1100" dirty="0">
                          <a:latin typeface="Verdana" panose="020B0604030504040204" pitchFamily="34" charset="0"/>
                          <a:ea typeface="Verdana" panose="020B0604030504040204" pitchFamily="34" charset="0"/>
                        </a:rPr>
                        <a:t> </a:t>
                      </a:r>
                    </a:p>
                  </a:txBody>
                  <a:tcPr anchor="ctr">
                    <a:noFill/>
                  </a:tcPr>
                </a:tc>
                <a:extLst>
                  <a:ext uri="{0D108BD9-81ED-4DB2-BD59-A6C34878D82A}">
                    <a16:rowId xmlns:a16="http://schemas.microsoft.com/office/drawing/2014/main" val="1498814637"/>
                  </a:ext>
                </a:extLst>
              </a:tr>
            </a:tbl>
          </a:graphicData>
        </a:graphic>
      </p:graphicFrame>
    </p:spTree>
    <p:extLst>
      <p:ext uri="{BB962C8B-B14F-4D97-AF65-F5344CB8AC3E}">
        <p14:creationId xmlns:p14="http://schemas.microsoft.com/office/powerpoint/2010/main" val="15691572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5A9214-2550-C7A8-D794-ACF40892A0C0}"/>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B7A1B4CD-0C50-2098-6581-85B9E8294141}"/>
              </a:ext>
            </a:extLst>
          </p:cNvPr>
          <p:cNvPicPr>
            <a:picLocks noChangeAspect="1"/>
          </p:cNvPicPr>
          <p:nvPr/>
        </p:nvPicPr>
        <p:blipFill>
          <a:blip r:embed="rId2"/>
          <a:stretch>
            <a:fillRect/>
          </a:stretch>
        </p:blipFill>
        <p:spPr>
          <a:xfrm>
            <a:off x="0" y="0"/>
            <a:ext cx="7772400" cy="10058400"/>
          </a:xfrm>
          <a:prstGeom prst="rect">
            <a:avLst/>
          </a:prstGeom>
        </p:spPr>
      </p:pic>
      <p:pic>
        <p:nvPicPr>
          <p:cNvPr id="5" name="Imagen 4">
            <a:extLst>
              <a:ext uri="{FF2B5EF4-FFF2-40B4-BE49-F238E27FC236}">
                <a16:creationId xmlns:a16="http://schemas.microsoft.com/office/drawing/2014/main" id="{226BA8CE-70A8-5581-FB39-F087F04F10ED}"/>
              </a:ext>
            </a:extLst>
          </p:cNvPr>
          <p:cNvPicPr>
            <a:picLocks noChangeAspect="1"/>
          </p:cNvPicPr>
          <p:nvPr/>
        </p:nvPicPr>
        <p:blipFill>
          <a:blip r:embed="rId3"/>
          <a:stretch>
            <a:fillRect/>
          </a:stretch>
        </p:blipFill>
        <p:spPr>
          <a:xfrm>
            <a:off x="2374466" y="8820614"/>
            <a:ext cx="3023468" cy="812305"/>
          </a:xfrm>
          <a:prstGeom prst="rect">
            <a:avLst/>
          </a:prstGeom>
        </p:spPr>
      </p:pic>
      <p:sp>
        <p:nvSpPr>
          <p:cNvPr id="6" name="CuadroTexto 5">
            <a:extLst>
              <a:ext uri="{FF2B5EF4-FFF2-40B4-BE49-F238E27FC236}">
                <a16:creationId xmlns:a16="http://schemas.microsoft.com/office/drawing/2014/main" id="{F963FCE0-D52C-ECB0-9A4F-96FF36F66875}"/>
              </a:ext>
            </a:extLst>
          </p:cNvPr>
          <p:cNvSpPr txBox="1"/>
          <p:nvPr/>
        </p:nvSpPr>
        <p:spPr>
          <a:xfrm>
            <a:off x="817275" y="7830019"/>
            <a:ext cx="6137850" cy="523220"/>
          </a:xfrm>
          <a:prstGeom prst="rect">
            <a:avLst/>
          </a:prstGeom>
          <a:noFill/>
        </p:spPr>
        <p:txBody>
          <a:bodyPr wrap="square">
            <a:spAutoFit/>
          </a:bodyPr>
          <a:lstStyle/>
          <a:p>
            <a:pPr algn="ctr"/>
            <a:r>
              <a:rPr lang="es-419" sz="2800" b="1" dirty="0">
                <a:solidFill>
                  <a:schemeClr val="bg1"/>
                </a:solidFill>
                <a:latin typeface="Verdana" panose="020B0604030504040204" pitchFamily="34" charset="0"/>
                <a:ea typeface="Verdana" panose="020B0604030504040204" pitchFamily="34" charset="0"/>
                <a:cs typeface="Verdana" panose="020B0604030504040204" pitchFamily="34" charset="0"/>
              </a:rPr>
              <a:t>www.innpulsacolombia.com</a:t>
            </a:r>
            <a:endParaRPr lang="es-CO"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676596134"/>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Tema de 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1c1b2526-8e37-437f-af8f-2e3ae256c6e4">
      <Terms xmlns="http://schemas.microsoft.com/office/infopath/2007/PartnerControls"/>
    </lcf76f155ced4ddcb4097134ff3c332f>
    <TaxCatchAll xmlns="a84335f4-99c6-4c6e-9a53-dc0e0b54a666"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o" ma:contentTypeID="0x010100F01DB71C7DAFF64BB2B82C1ABE08312E" ma:contentTypeVersion="15" ma:contentTypeDescription="Crear nuevo documento." ma:contentTypeScope="" ma:versionID="2ecb2e9780214a538a936608f467f808">
  <xsd:schema xmlns:xsd="http://www.w3.org/2001/XMLSchema" xmlns:xs="http://www.w3.org/2001/XMLSchema" xmlns:p="http://schemas.microsoft.com/office/2006/metadata/properties" xmlns:ns2="1c1b2526-8e37-437f-af8f-2e3ae256c6e4" xmlns:ns3="a84335f4-99c6-4c6e-9a53-dc0e0b54a666" targetNamespace="http://schemas.microsoft.com/office/2006/metadata/properties" ma:root="true" ma:fieldsID="c365ae4d8d856afd9172cba76d9144d5" ns2:_="" ns3:_="">
    <xsd:import namespace="1c1b2526-8e37-437f-af8f-2e3ae256c6e4"/>
    <xsd:import namespace="a84335f4-99c6-4c6e-9a53-dc0e0b54a666"/>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element ref="ns2:MediaServiceDateTaken"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1b2526-8e37-437f-af8f-2e3ae256c6e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Etiquetas de imagen" ma:readOnly="false" ma:fieldId="{5cf76f15-5ced-4ddc-b409-7134ff3c332f}" ma:taxonomyMulti="true" ma:sspId="f2d8631a-4e50-4419-9e1d-1838066ed4df"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84335f4-99c6-4c6e-9a53-dc0e0b54a666" elementFormDefault="qualified">
    <xsd:import namespace="http://schemas.microsoft.com/office/2006/documentManagement/types"/>
    <xsd:import namespace="http://schemas.microsoft.com/office/infopath/2007/PartnerControls"/>
    <xsd:element name="SharedWithUsers" ma:index="11"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Detalles de uso compartido" ma:internalName="SharedWithDetails" ma:readOnly="true">
      <xsd:simpleType>
        <xsd:restriction base="dms:Note">
          <xsd:maxLength value="255"/>
        </xsd:restriction>
      </xsd:simpleType>
    </xsd:element>
    <xsd:element name="TaxCatchAll" ma:index="15" nillable="true" ma:displayName="Taxonomy Catch All Column" ma:hidden="true" ma:list="{43caf05d-b0f0-4180-9ddf-1a528347022e}" ma:internalName="TaxCatchAll" ma:showField="CatchAllData" ma:web="a84335f4-99c6-4c6e-9a53-dc0e0b54a66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0E40827-023D-422E-BF5B-8D16DB793CC3}">
  <ds:schemaRefs>
    <ds:schemaRef ds:uri="http://schemas.microsoft.com/office/2006/metadata/properties"/>
    <ds:schemaRef ds:uri="1c1b2526-8e37-437f-af8f-2e3ae256c6e4"/>
    <ds:schemaRef ds:uri="http://purl.org/dc/elements/1.1/"/>
    <ds:schemaRef ds:uri="a84335f4-99c6-4c6e-9a53-dc0e0b54a666"/>
    <ds:schemaRef ds:uri="http://www.w3.org/XML/1998/namespace"/>
    <ds:schemaRef ds:uri="http://schemas.microsoft.com/office/infopath/2007/PartnerControls"/>
    <ds:schemaRef ds:uri="http://schemas.microsoft.com/office/2006/documentManagement/types"/>
    <ds:schemaRef ds:uri="http://schemas.openxmlformats.org/package/2006/metadata/core-properties"/>
    <ds:schemaRef ds:uri="http://purl.org/dc/dcmitype/"/>
    <ds:schemaRef ds:uri="http://purl.org/dc/terms/"/>
  </ds:schemaRefs>
</ds:datastoreItem>
</file>

<file path=customXml/itemProps2.xml><?xml version="1.0" encoding="utf-8"?>
<ds:datastoreItem xmlns:ds="http://schemas.openxmlformats.org/officeDocument/2006/customXml" ds:itemID="{8C4A4891-F7F6-4242-B051-B19BF875156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c1b2526-8e37-437f-af8f-2e3ae256c6e4"/>
    <ds:schemaRef ds:uri="a84335f4-99c6-4c6e-9a53-dc0e0b54a66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7898CA0-87B2-429A-8CF5-AC36634AFA8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8267</TotalTime>
  <Words>1578</Words>
  <Application>Microsoft Office PowerPoint</Application>
  <PresentationFormat>Personalizado</PresentationFormat>
  <Paragraphs>151</Paragraphs>
  <Slides>8</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8</vt:i4>
      </vt:variant>
    </vt:vector>
  </HeadingPairs>
  <TitlesOfParts>
    <vt:vector size="16" baseType="lpstr">
      <vt:lpstr>Aptos</vt:lpstr>
      <vt:lpstr>Aptos Display</vt:lpstr>
      <vt:lpstr>Arial</vt:lpstr>
      <vt:lpstr>Calibri</vt:lpstr>
      <vt:lpstr>Nunito</vt:lpstr>
      <vt:lpstr>Verdana</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Francisco Julio Orjuela Rodriguez</dc:creator>
  <cp:lastModifiedBy>Lina Maria Gomez Gonzalez</cp:lastModifiedBy>
  <cp:revision>164</cp:revision>
  <dcterms:created xsi:type="dcterms:W3CDTF">2025-02-13T15:46:27Z</dcterms:created>
  <dcterms:modified xsi:type="dcterms:W3CDTF">2025-10-16T20:51:46Z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0x010100F01DB71C7DAFF64BB2B82C1ABE08312E</vt:lpwstr>
  </property>
  <property fmtid="{D5CDD505-2E9C-101B-9397-08002B2CF9AE}" pid="3" name="MediaServiceImageTags">
    <vt:lpwstr/>
  </property>
</Properties>
</file>