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75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D57F15-A851-B394-35D7-33C15AF425F5}" name="Lina Maria Gomez Gonzalez" initials="LG" userId="S::linam.gomez@innpulsacolombia.com::8515da49-00fa-4a92-b901-1d53dbb9c91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3D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05"/>
    <p:restoredTop sz="95976"/>
  </p:normalViewPr>
  <p:slideViewPr>
    <p:cSldViewPr snapToGrid="0">
      <p:cViewPr varScale="1">
        <p:scale>
          <a:sx n="107" d="100"/>
          <a:sy n="107" d="100"/>
        </p:scale>
        <p:origin x="38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2226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288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89580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74172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21895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14350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1308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55564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16531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8935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s-MX" dirty="0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8300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1939E9-9ECA-C040-BC98-0048D9FC13CE}" type="datetimeFigureOut">
              <a:rPr lang="es-CO" smtClean="0"/>
              <a:t>22/12/2025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0D661F-9D02-454D-B594-C60AF55B8C1F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0857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npulsacolombia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innpulsacolombia.com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00474A-8680-CE8E-ABE5-011A29DA9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Imagen que contiene 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DEB4DB2B-1C7C-9A3C-D205-DCA4FD2B3A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8" y="10160"/>
            <a:ext cx="7766685" cy="100380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B4414D8E-E1C6-4397-6AA6-79C8CD4C7E61}"/>
              </a:ext>
            </a:extLst>
          </p:cNvPr>
          <p:cNvSpPr txBox="1"/>
          <p:nvPr/>
        </p:nvSpPr>
        <p:spPr>
          <a:xfrm>
            <a:off x="352652" y="1452480"/>
            <a:ext cx="673628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700"/>
              </a:lnSpc>
            </a:pPr>
            <a:r>
              <a:rPr lang="es-CO" sz="2500" b="1" dirty="0">
                <a:solidFill>
                  <a:srgbClr val="1F3D7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MODIFICATORIO CONVOCATORIA No. 01</a:t>
            </a:r>
          </a:p>
          <a:p>
            <a:pPr>
              <a:lnSpc>
                <a:spcPts val="2700"/>
              </a:lnSpc>
            </a:pPr>
            <a:r>
              <a:rPr lang="es-CO" b="1" dirty="0">
                <a:solidFill>
                  <a:srgbClr val="1F3D7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Proceso de selección</a:t>
            </a:r>
          </a:p>
          <a:p>
            <a:pPr>
              <a:lnSpc>
                <a:spcPts val="2700"/>
              </a:lnSpc>
            </a:pPr>
            <a:endParaRPr lang="es-CO" b="1" dirty="0">
              <a:solidFill>
                <a:srgbClr val="1F3D7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s-CO" b="1" dirty="0">
                <a:solidFill>
                  <a:srgbClr val="1F3D7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ZASCA Agroindustria</a:t>
            </a:r>
          </a:p>
          <a:p>
            <a:r>
              <a:rPr lang="es-CO" b="1" dirty="0">
                <a:solidFill>
                  <a:srgbClr val="1F3D7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Cañasgordas II Café | Cohorte 2</a:t>
            </a:r>
          </a:p>
          <a:p>
            <a:endParaRPr lang="es-CO" b="1" dirty="0">
              <a:solidFill>
                <a:srgbClr val="1F3D7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es-CO" sz="1200" dirty="0">
                <a:solidFill>
                  <a:srgbClr val="1F3D7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Buscamos vincular 40 MiPymes y/o Unidades Productivas </a:t>
            </a:r>
            <a:r>
              <a:rPr lang="es-MX" sz="1200" dirty="0">
                <a:solidFill>
                  <a:srgbClr val="1F3D7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pertenecientes al sector  de la agroindustria de Café ubicadas en el municipio de Cañasgordas del departamento de Antioquia</a:t>
            </a:r>
            <a:endParaRPr lang="es-CO" sz="2500" b="1" dirty="0">
              <a:solidFill>
                <a:srgbClr val="1F3D7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0A3D820-F671-2B01-679F-F18483EF4091}"/>
              </a:ext>
            </a:extLst>
          </p:cNvPr>
          <p:cNvSpPr txBox="1"/>
          <p:nvPr/>
        </p:nvSpPr>
        <p:spPr>
          <a:xfrm>
            <a:off x="352652" y="4401157"/>
            <a:ext cx="6852169" cy="5291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es-MX" sz="11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 el marco del Convenio de Cooperación No. 070-2023, suscrito entre iNNpulsa Colombia y la Cámara de Comercio de Medellín, mediante el cual se seleccionó a la Cooperativa de Caficultores del Occidente de Antioquia como aliado operador, y en atención a la solicitud presentada por este, en ejercicio de las responsabilidades que le corresponden conforme a lo establecido en el convenio celebrado, los documentos metodológicos aprobados, y documento del proceso de selección en su apartado: Modificaciones y adendas, se informa que el cronograma del proceso de selección se modifica de la siguiente manera:</a:t>
            </a:r>
          </a:p>
          <a:p>
            <a:pPr algn="just">
              <a:buNone/>
            </a:pPr>
            <a:endParaRPr lang="es-MX" sz="11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None/>
            </a:pPr>
            <a:r>
              <a:rPr lang="es-MX" sz="1100" dirty="0">
                <a:latin typeface="Verdana" panose="020B0604030504040204" pitchFamily="34" charset="0"/>
                <a:ea typeface="Verdana" panose="020B0604030504040204" pitchFamily="34" charset="0"/>
              </a:rPr>
              <a:t>Para tal efecto, la modificación se escribe en </a:t>
            </a:r>
            <a:r>
              <a:rPr lang="es-MX" sz="1100" i="1" u="sng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letra cursiva, subrayado y en color rojo</a:t>
            </a:r>
            <a:r>
              <a:rPr lang="es-MX" sz="11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es-MX" sz="11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None/>
            </a:pPr>
            <a:endParaRPr lang="es-MX" sz="11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15000"/>
              </a:lnSpc>
              <a:buNone/>
            </a:pPr>
            <a:r>
              <a:rPr lang="es-CO" b="1" dirty="0">
                <a:solidFill>
                  <a:srgbClr val="1F3D7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Cronograma</a:t>
            </a:r>
          </a:p>
          <a:p>
            <a:pPr>
              <a:lnSpc>
                <a:spcPct val="115000"/>
              </a:lnSpc>
              <a:buNone/>
            </a:pPr>
            <a:endParaRPr lang="es-MX" sz="900" i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endParaRPr lang="es-CO" sz="1100" i="1" u="sng" dirty="0">
              <a:solidFill>
                <a:srgbClr val="FF0000"/>
              </a:solidFill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endParaRPr lang="es-CO" sz="1100" i="1" u="sng" dirty="0">
              <a:solidFill>
                <a:srgbClr val="FF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endParaRPr lang="es-CO" sz="1100" i="1" u="sng" dirty="0">
              <a:solidFill>
                <a:srgbClr val="FF0000"/>
              </a:solidFill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endParaRPr lang="es-CO" sz="1100" i="1" u="sng" dirty="0">
              <a:solidFill>
                <a:srgbClr val="FF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endParaRPr lang="es-CO" sz="1100" i="1" u="sng" dirty="0">
              <a:solidFill>
                <a:srgbClr val="FF0000"/>
              </a:solidFill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endParaRPr lang="es-CO" sz="1100" i="1" u="sng" dirty="0">
              <a:solidFill>
                <a:srgbClr val="FF0000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endParaRPr lang="es-MX" sz="1100" dirty="0"/>
          </a:p>
          <a:p>
            <a:pPr algn="just">
              <a:lnSpc>
                <a:spcPct val="115000"/>
              </a:lnSpc>
              <a:buNone/>
            </a:pPr>
            <a:endParaRPr lang="es-MX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15000"/>
              </a:lnSpc>
              <a:buNone/>
            </a:pPr>
            <a:r>
              <a:rPr lang="es-MX" sz="1100" dirty="0">
                <a:latin typeface="Verdana" panose="020B0604030504040204" pitchFamily="34" charset="0"/>
                <a:ea typeface="Verdana" panose="020B0604030504040204" pitchFamily="34" charset="0"/>
              </a:rPr>
              <a:t>Los demás requerimientos contenidos en el documento del proceso de selección se mantienen en las mismas condiciones.</a:t>
            </a:r>
          </a:p>
          <a:p>
            <a:pPr algn="just">
              <a:lnSpc>
                <a:spcPct val="115000"/>
              </a:lnSpc>
              <a:buNone/>
            </a:pPr>
            <a:endParaRPr lang="es-CO" sz="1100" i="1" u="sng" dirty="0">
              <a:solidFill>
                <a:srgbClr val="FF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buNone/>
            </a:pPr>
            <a:r>
              <a:rPr lang="es-MX" sz="1100" dirty="0">
                <a:latin typeface="Verdana" panose="020B0604030504040204" pitchFamily="34" charset="0"/>
                <a:ea typeface="Verdana" panose="020B0604030504040204" pitchFamily="34" charset="0"/>
              </a:rPr>
              <a:t>La presente se publica el veintitrés (23) de diciembre de 2025 en la página web </a:t>
            </a:r>
            <a:r>
              <a:rPr lang="es-MX" sz="1100" dirty="0">
                <a:latin typeface="Verdana" panose="020B0604030504040204" pitchFamily="34" charset="0"/>
                <a:ea typeface="Verdana" panose="020B0604030504040204" pitchFamily="34" charset="0"/>
                <a:hlinkClick r:id="rId3" tooltip="https://www.innpulsacolombia.com/"/>
              </a:rPr>
              <a:t>https://www.innpulsacolombia.com</a:t>
            </a:r>
            <a:r>
              <a:rPr lang="es-MX" sz="1100" dirty="0">
                <a:latin typeface="Verdana" panose="020B0604030504040204" pitchFamily="34" charset="0"/>
                <a:ea typeface="Verdana" panose="020B0604030504040204" pitchFamily="34" charset="0"/>
              </a:rPr>
              <a:t> , en cumplimiento de las condiciones indicadas en el proceso de selección.</a:t>
            </a:r>
            <a:endParaRPr lang="es-MX" sz="11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None/>
            </a:pPr>
            <a:endParaRPr lang="es-MX" sz="11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None/>
            </a:pPr>
            <a:endParaRPr lang="es-MX" sz="11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2FB96A-5B8D-25CA-6743-E6FDBA4ED674}"/>
              </a:ext>
            </a:extLst>
          </p:cNvPr>
          <p:cNvSpPr txBox="1"/>
          <p:nvPr/>
        </p:nvSpPr>
        <p:spPr>
          <a:xfrm>
            <a:off x="2294798" y="9532081"/>
            <a:ext cx="32585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- 1 -</a:t>
            </a:r>
          </a:p>
        </p:txBody>
      </p:sp>
      <p:pic>
        <p:nvPicPr>
          <p:cNvPr id="28" name="Imagen 27">
            <a:extLst>
              <a:ext uri="{FF2B5EF4-FFF2-40B4-BE49-F238E27FC236}">
                <a16:creationId xmlns:a16="http://schemas.microsoft.com/office/drawing/2014/main" id="{26018355-BF68-C64F-AE56-EACFDDFA983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38453" b="2939"/>
          <a:stretch/>
        </p:blipFill>
        <p:spPr>
          <a:xfrm>
            <a:off x="6405475" y="184579"/>
            <a:ext cx="1366926" cy="2265323"/>
          </a:xfrm>
          <a:prstGeom prst="rect">
            <a:avLst/>
          </a:prstGeom>
        </p:spPr>
      </p:pic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EA2F3E6E-7962-6443-C991-4E27494B84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877811"/>
              </p:ext>
            </p:extLst>
          </p:nvPr>
        </p:nvGraphicFramePr>
        <p:xfrm>
          <a:off x="450564" y="6539012"/>
          <a:ext cx="6540462" cy="140697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974574">
                  <a:extLst>
                    <a:ext uri="{9D8B030D-6E8A-4147-A177-3AD203B41FA5}">
                      <a16:colId xmlns:a16="http://schemas.microsoft.com/office/drawing/2014/main" val="530797274"/>
                    </a:ext>
                  </a:extLst>
                </a:gridCol>
                <a:gridCol w="2385734">
                  <a:extLst>
                    <a:ext uri="{9D8B030D-6E8A-4147-A177-3AD203B41FA5}">
                      <a16:colId xmlns:a16="http://schemas.microsoft.com/office/drawing/2014/main" val="2412995652"/>
                    </a:ext>
                  </a:extLst>
                </a:gridCol>
                <a:gridCol w="2180154">
                  <a:extLst>
                    <a:ext uri="{9D8B030D-6E8A-4147-A177-3AD203B41FA5}">
                      <a16:colId xmlns:a16="http://schemas.microsoft.com/office/drawing/2014/main" val="6624323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Descripción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Fecha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Lugar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74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Fecha de inicio y cierre de la convocatoria y publicación.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s-CO" sz="1100" b="1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Fecha </a:t>
                      </a:r>
                      <a:r>
                        <a:rPr lang="es-CO" sz="1100" b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 inicio</a:t>
                      </a:r>
                      <a:r>
                        <a:rPr lang="es-CO" sz="11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es-CO" sz="11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01 de diciembre de 2025.</a:t>
                      </a:r>
                    </a:p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s-MX" sz="11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CO" sz="1100" b="1" i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Fecha de cierre: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CO" sz="1100" i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 de diciembre de 2025.</a:t>
                      </a:r>
                      <a:endParaRPr lang="es-MX" sz="1100" i="1" dirty="0">
                        <a:solidFill>
                          <a:srgbClr val="FF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1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Página web  </a:t>
                      </a:r>
                      <a:r>
                        <a:rPr lang="es-MX" sz="1100" dirty="0">
                          <a:latin typeface="Verdana" panose="020B0604030504040204" pitchFamily="34" charset="0"/>
                          <a:ea typeface="Verdana" panose="020B0604030504040204" pitchFamily="34" charset="0"/>
                          <a:hlinkClick r:id="rId5"/>
                        </a:rPr>
                        <a:t>www.innpulsacolombia.com</a:t>
                      </a:r>
                      <a:r>
                        <a:rPr lang="es-MX" sz="11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8814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0375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01DB71C7DAFF64BB2B82C1ABE08312E" ma:contentTypeVersion="16" ma:contentTypeDescription="Crear nuevo documento." ma:contentTypeScope="" ma:versionID="63b3a254ffa3ef82274b2404305344e4">
  <xsd:schema xmlns:xsd="http://www.w3.org/2001/XMLSchema" xmlns:xs="http://www.w3.org/2001/XMLSchema" xmlns:p="http://schemas.microsoft.com/office/2006/metadata/properties" xmlns:ns2="1c1b2526-8e37-437f-af8f-2e3ae256c6e4" xmlns:ns3="a84335f4-99c6-4c6e-9a53-dc0e0b54a666" targetNamespace="http://schemas.microsoft.com/office/2006/metadata/properties" ma:root="true" ma:fieldsID="5541f0890e2056147c9f612c69bf3eab" ns2:_="" ns3:_="">
    <xsd:import namespace="1c1b2526-8e37-437f-af8f-2e3ae256c6e4"/>
    <xsd:import namespace="a84335f4-99c6-4c6e-9a53-dc0e0b54a6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1b2526-8e37-437f-af8f-2e3ae256c6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Etiquetas de imagen" ma:readOnly="false" ma:fieldId="{5cf76f15-5ced-4ddc-b409-7134ff3c332f}" ma:taxonomyMulti="true" ma:sspId="f2d8631a-4e50-4419-9e1d-1838066ed4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4335f4-99c6-4c6e-9a53-dc0e0b54a66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43caf05d-b0f0-4180-9ddf-1a528347022e}" ma:internalName="TaxCatchAll" ma:showField="CatchAllData" ma:web="a84335f4-99c6-4c6e-9a53-dc0e0b54a6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c1b2526-8e37-437f-af8f-2e3ae256c6e4">
      <Terms xmlns="http://schemas.microsoft.com/office/infopath/2007/PartnerControls"/>
    </lcf76f155ced4ddcb4097134ff3c332f>
    <TaxCatchAll xmlns="a84335f4-99c6-4c6e-9a53-dc0e0b54a666" xsi:nil="true"/>
  </documentManagement>
</p:properties>
</file>

<file path=customXml/itemProps1.xml><?xml version="1.0" encoding="utf-8"?>
<ds:datastoreItem xmlns:ds="http://schemas.openxmlformats.org/officeDocument/2006/customXml" ds:itemID="{27898CA0-87B2-429A-8CF5-AC36634AFA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61C09E-2E09-40F4-84E8-1CD6C25006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1b2526-8e37-437f-af8f-2e3ae256c6e4"/>
    <ds:schemaRef ds:uri="a84335f4-99c6-4c6e-9a53-dc0e0b54a6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40827-023D-422E-BF5B-8D16DB793CC3}">
  <ds:schemaRefs>
    <ds:schemaRef ds:uri="1c1b2526-8e37-437f-af8f-2e3ae256c6e4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a84335f4-99c6-4c6e-9a53-dc0e0b54a666"/>
    <ds:schemaRef ds:uri="http://schemas.microsoft.com/office/infopath/2007/PartnerControl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10515</TotalTime>
  <Words>264</Words>
  <Application>Microsoft Office PowerPoint</Application>
  <PresentationFormat>Personalizado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Francisco Julio Orjuela Rodriguez</dc:creator>
  <cp:lastModifiedBy>Maria Paula Castro Arevalo</cp:lastModifiedBy>
  <cp:revision>105</cp:revision>
  <dcterms:created xsi:type="dcterms:W3CDTF">2025-02-13T15:46:27Z</dcterms:created>
  <dcterms:modified xsi:type="dcterms:W3CDTF">2025-12-23T00:12:31Z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0x010100F01DB71C7DAFF64BB2B82C1ABE08312E</vt:lpwstr>
  </property>
  <property fmtid="{D5CDD505-2E9C-101B-9397-08002B2CF9AE}" pid="3" name="MediaServiceImageTags">
    <vt:lpwstr/>
  </property>
</Properties>
</file>